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5" r:id="rId7"/>
    <p:sldId id="266" r:id="rId8"/>
    <p:sldId id="268" r:id="rId9"/>
    <p:sldId id="269" r:id="rId10"/>
    <p:sldId id="258" r:id="rId11"/>
    <p:sldId id="267" r:id="rId12"/>
    <p:sldId id="259" r:id="rId13"/>
    <p:sldId id="260" r:id="rId14"/>
    <p:sldId id="270" r:id="rId15"/>
    <p:sldId id="261" r:id="rId16"/>
    <p:sldId id="262" r:id="rId17"/>
    <p:sldId id="271" r:id="rId18"/>
    <p:sldId id="272" r:id="rId19"/>
    <p:sldId id="275" r:id="rId20"/>
    <p:sldId id="274" r:id="rId21"/>
    <p:sldId id="276" r:id="rId22"/>
    <p:sldId id="278" r:id="rId23"/>
    <p:sldId id="277" r:id="rId24"/>
    <p:sldId id="279" r:id="rId25"/>
    <p:sldId id="263" r:id="rId26"/>
    <p:sldId id="280" r:id="rId27"/>
    <p:sldId id="281" r:id="rId28"/>
    <p:sldId id="282" r:id="rId29"/>
    <p:sldId id="264" r:id="rId30"/>
    <p:sldId id="283" r:id="rId31"/>
    <p:sldId id="284" r:id="rId32"/>
    <p:sldId id="286" r:id="rId33"/>
    <p:sldId id="285" r:id="rId34"/>
    <p:sldId id="288" r:id="rId35"/>
    <p:sldId id="289" r:id="rId36"/>
    <p:sldId id="290" r:id="rId37"/>
    <p:sldId id="291" r:id="rId38"/>
    <p:sldId id="292" r:id="rId39"/>
    <p:sldId id="296" r:id="rId40"/>
    <p:sldId id="297" r:id="rId41"/>
    <p:sldId id="298" r:id="rId42"/>
    <p:sldId id="304" r:id="rId43"/>
    <p:sldId id="299" r:id="rId44"/>
    <p:sldId id="300" r:id="rId45"/>
    <p:sldId id="301" r:id="rId46"/>
    <p:sldId id="302" r:id="rId47"/>
    <p:sldId id="303" r:id="rId48"/>
    <p:sldId id="293" r:id="rId49"/>
    <p:sldId id="295" r:id="rId50"/>
    <p:sldId id="29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승후" initials="홍" lastIdx="2" clrIdx="0">
    <p:extLst>
      <p:ext uri="{19B8F6BF-5375-455C-9EA6-DF929625EA0E}">
        <p15:presenceInfo xmlns:p15="http://schemas.microsoft.com/office/powerpoint/2012/main" userId="S::hoo0681@gc.gachon.ac.kr::05b9df3a-82d6-4b9b-ac12-07821f6a17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C42F6-EB27-41E3-80D3-C48AD1BA4C84}" v="6" dt="2020-01-21T16:58:0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2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accuracy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accuracy.1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Sheet4!$B$2:$B$102</c:f>
              <c:numCache>
                <c:formatCode>General</c:formatCode>
                <c:ptCount val="101"/>
                <c:pt idx="0">
                  <c:v>0.52500000000000002</c:v>
                </c:pt>
                <c:pt idx="1">
                  <c:v>0.57220000000000004</c:v>
                </c:pt>
                <c:pt idx="2">
                  <c:v>0.62119999999999997</c:v>
                </c:pt>
                <c:pt idx="3">
                  <c:v>0.66830000000000001</c:v>
                </c:pt>
                <c:pt idx="4">
                  <c:v>0.69989999999999997</c:v>
                </c:pt>
                <c:pt idx="5">
                  <c:v>0.70779999999999998</c:v>
                </c:pt>
                <c:pt idx="6">
                  <c:v>0.72030000000000005</c:v>
                </c:pt>
                <c:pt idx="7">
                  <c:v>0.73499999999999999</c:v>
                </c:pt>
                <c:pt idx="8">
                  <c:v>0.75829999999999997</c:v>
                </c:pt>
                <c:pt idx="9">
                  <c:v>0.76590000000000003</c:v>
                </c:pt>
                <c:pt idx="10">
                  <c:v>0.77769999999999995</c:v>
                </c:pt>
                <c:pt idx="11">
                  <c:v>0.77590000000000003</c:v>
                </c:pt>
                <c:pt idx="12">
                  <c:v>0.79</c:v>
                </c:pt>
                <c:pt idx="13">
                  <c:v>0.80669999999999997</c:v>
                </c:pt>
                <c:pt idx="14">
                  <c:v>0.81100000000000005</c:v>
                </c:pt>
                <c:pt idx="15">
                  <c:v>0.83079999999999998</c:v>
                </c:pt>
                <c:pt idx="16">
                  <c:v>0.83069999999999999</c:v>
                </c:pt>
                <c:pt idx="17">
                  <c:v>0.84699999999999998</c:v>
                </c:pt>
                <c:pt idx="18">
                  <c:v>0.85399999999999998</c:v>
                </c:pt>
                <c:pt idx="19">
                  <c:v>0.85840000000000005</c:v>
                </c:pt>
                <c:pt idx="20">
                  <c:v>0.88529999999999998</c:v>
                </c:pt>
                <c:pt idx="21">
                  <c:v>0.89090000000000003</c:v>
                </c:pt>
                <c:pt idx="22">
                  <c:v>0.8982</c:v>
                </c:pt>
                <c:pt idx="23">
                  <c:v>0.90739999999999998</c:v>
                </c:pt>
                <c:pt idx="24">
                  <c:v>0.91679999999999995</c:v>
                </c:pt>
                <c:pt idx="25">
                  <c:v>0.90700000000000003</c:v>
                </c:pt>
                <c:pt idx="26">
                  <c:v>0.93169999999999997</c:v>
                </c:pt>
                <c:pt idx="27">
                  <c:v>0.93169999999999997</c:v>
                </c:pt>
                <c:pt idx="28">
                  <c:v>0.94369999999999998</c:v>
                </c:pt>
                <c:pt idx="29">
                  <c:v>0.95399999999999996</c:v>
                </c:pt>
                <c:pt idx="30">
                  <c:v>0.95109999999999995</c:v>
                </c:pt>
                <c:pt idx="31">
                  <c:v>0.94899999999999995</c:v>
                </c:pt>
                <c:pt idx="32">
                  <c:v>0.9798</c:v>
                </c:pt>
                <c:pt idx="33">
                  <c:v>0.95679999999999998</c:v>
                </c:pt>
                <c:pt idx="34">
                  <c:v>0.95230000000000004</c:v>
                </c:pt>
                <c:pt idx="35">
                  <c:v>0.98750000000000004</c:v>
                </c:pt>
                <c:pt idx="36">
                  <c:v>0.97430000000000005</c:v>
                </c:pt>
                <c:pt idx="37">
                  <c:v>0.95489999999999997</c:v>
                </c:pt>
                <c:pt idx="38">
                  <c:v>0.98519999999999996</c:v>
                </c:pt>
                <c:pt idx="39">
                  <c:v>0.95950000000000002</c:v>
                </c:pt>
                <c:pt idx="40">
                  <c:v>0.98219999999999996</c:v>
                </c:pt>
                <c:pt idx="41">
                  <c:v>0.98939999999999995</c:v>
                </c:pt>
                <c:pt idx="42">
                  <c:v>0.95269999999999999</c:v>
                </c:pt>
                <c:pt idx="43">
                  <c:v>0.9919</c:v>
                </c:pt>
                <c:pt idx="44">
                  <c:v>0.98140000000000005</c:v>
                </c:pt>
                <c:pt idx="45">
                  <c:v>0.99299999999999999</c:v>
                </c:pt>
                <c:pt idx="46">
                  <c:v>0.98170000000000002</c:v>
                </c:pt>
                <c:pt idx="47">
                  <c:v>0.9657</c:v>
                </c:pt>
                <c:pt idx="48">
                  <c:v>0.99319999999999997</c:v>
                </c:pt>
                <c:pt idx="49">
                  <c:v>0.99060000000000004</c:v>
                </c:pt>
                <c:pt idx="50">
                  <c:v>0.96579999999999999</c:v>
                </c:pt>
                <c:pt idx="51">
                  <c:v>0.99570000000000003</c:v>
                </c:pt>
                <c:pt idx="52">
                  <c:v>0.95979999999999999</c:v>
                </c:pt>
                <c:pt idx="53">
                  <c:v>0.99490000000000001</c:v>
                </c:pt>
                <c:pt idx="54">
                  <c:v>0.97860000000000003</c:v>
                </c:pt>
                <c:pt idx="55">
                  <c:v>0.995</c:v>
                </c:pt>
                <c:pt idx="56">
                  <c:v>0.98419999999999996</c:v>
                </c:pt>
                <c:pt idx="57">
                  <c:v>0.97519999999999996</c:v>
                </c:pt>
                <c:pt idx="58">
                  <c:v>0.98550000000000004</c:v>
                </c:pt>
                <c:pt idx="59">
                  <c:v>0.99639999999999995</c:v>
                </c:pt>
                <c:pt idx="60">
                  <c:v>0.9698</c:v>
                </c:pt>
                <c:pt idx="61">
                  <c:v>0.98109999999999997</c:v>
                </c:pt>
                <c:pt idx="62">
                  <c:v>0.99639999999999995</c:v>
                </c:pt>
                <c:pt idx="63">
                  <c:v>0.99219999999999997</c:v>
                </c:pt>
                <c:pt idx="64">
                  <c:v>0.99099999999999999</c:v>
                </c:pt>
                <c:pt idx="65">
                  <c:v>0.98899999999999999</c:v>
                </c:pt>
                <c:pt idx="66">
                  <c:v>0.99660000000000004</c:v>
                </c:pt>
                <c:pt idx="67">
                  <c:v>0.98250000000000004</c:v>
                </c:pt>
                <c:pt idx="68">
                  <c:v>0.99399999999999999</c:v>
                </c:pt>
                <c:pt idx="69">
                  <c:v>0.98809999999999998</c:v>
                </c:pt>
                <c:pt idx="70">
                  <c:v>0.99619999999999997</c:v>
                </c:pt>
                <c:pt idx="71">
                  <c:v>0.99260000000000004</c:v>
                </c:pt>
                <c:pt idx="72">
                  <c:v>0.98839999999999995</c:v>
                </c:pt>
                <c:pt idx="73">
                  <c:v>0.99660000000000004</c:v>
                </c:pt>
                <c:pt idx="74">
                  <c:v>0.99480000000000002</c:v>
                </c:pt>
                <c:pt idx="75">
                  <c:v>0.99339999999999995</c:v>
                </c:pt>
                <c:pt idx="76">
                  <c:v>0.99429999999999996</c:v>
                </c:pt>
                <c:pt idx="77">
                  <c:v>0.9919</c:v>
                </c:pt>
                <c:pt idx="78">
                  <c:v>0.99550000000000005</c:v>
                </c:pt>
                <c:pt idx="79">
                  <c:v>0.99550000000000005</c:v>
                </c:pt>
                <c:pt idx="80">
                  <c:v>0.99260000000000004</c:v>
                </c:pt>
                <c:pt idx="81">
                  <c:v>0.98650000000000004</c:v>
                </c:pt>
                <c:pt idx="82">
                  <c:v>0.99650000000000005</c:v>
                </c:pt>
                <c:pt idx="83">
                  <c:v>0.98540000000000005</c:v>
                </c:pt>
                <c:pt idx="84">
                  <c:v>0.98660000000000003</c:v>
                </c:pt>
                <c:pt idx="85">
                  <c:v>0.99729999999999996</c:v>
                </c:pt>
                <c:pt idx="86">
                  <c:v>0.99450000000000005</c:v>
                </c:pt>
                <c:pt idx="87">
                  <c:v>0.98909999999999998</c:v>
                </c:pt>
                <c:pt idx="88">
                  <c:v>0.99580000000000002</c:v>
                </c:pt>
                <c:pt idx="89">
                  <c:v>0.99480000000000002</c:v>
                </c:pt>
                <c:pt idx="90">
                  <c:v>0.99660000000000004</c:v>
                </c:pt>
                <c:pt idx="91">
                  <c:v>0.98699999999999999</c:v>
                </c:pt>
                <c:pt idx="92">
                  <c:v>0.99260000000000004</c:v>
                </c:pt>
                <c:pt idx="93">
                  <c:v>0.99109999999999998</c:v>
                </c:pt>
                <c:pt idx="94">
                  <c:v>0.99650000000000005</c:v>
                </c:pt>
                <c:pt idx="95">
                  <c:v>0.99650000000000005</c:v>
                </c:pt>
                <c:pt idx="96">
                  <c:v>0.99339999999999995</c:v>
                </c:pt>
                <c:pt idx="97">
                  <c:v>0.99429999999999996</c:v>
                </c:pt>
                <c:pt idx="98">
                  <c:v>0.99060000000000004</c:v>
                </c:pt>
                <c:pt idx="99">
                  <c:v>0.99660000000000004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26-4D26-9B79-6D3ADE557E76}"/>
            </c:ext>
          </c:extLst>
        </c:ser>
        <c:ser>
          <c:idx val="1"/>
          <c:order val="1"/>
          <c:tx>
            <c:strRef>
              <c:f>Sheet4!$D$1</c:f>
              <c:strCache>
                <c:ptCount val="1"/>
                <c:pt idx="0">
                  <c:v>val_acc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Sheet4!$D$2:$D$102</c:f>
              <c:numCache>
                <c:formatCode>General</c:formatCode>
                <c:ptCount val="101"/>
                <c:pt idx="0">
                  <c:v>0.57579999999999998</c:v>
                </c:pt>
                <c:pt idx="1">
                  <c:v>0.53159999999999996</c:v>
                </c:pt>
                <c:pt idx="2">
                  <c:v>0.68910000000000005</c:v>
                </c:pt>
                <c:pt idx="3">
                  <c:v>0.69769999999999999</c:v>
                </c:pt>
                <c:pt idx="4">
                  <c:v>0.71879999999999999</c:v>
                </c:pt>
                <c:pt idx="5">
                  <c:v>0.70899999999999996</c:v>
                </c:pt>
                <c:pt idx="6">
                  <c:v>0.70979999999999999</c:v>
                </c:pt>
                <c:pt idx="7">
                  <c:v>0.71840000000000004</c:v>
                </c:pt>
                <c:pt idx="8">
                  <c:v>0.75270000000000004</c:v>
                </c:pt>
                <c:pt idx="9">
                  <c:v>0.73550000000000004</c:v>
                </c:pt>
                <c:pt idx="10">
                  <c:v>0.75429999999999997</c:v>
                </c:pt>
                <c:pt idx="11">
                  <c:v>0.75700000000000001</c:v>
                </c:pt>
                <c:pt idx="12">
                  <c:v>0.75739999999999996</c:v>
                </c:pt>
                <c:pt idx="13">
                  <c:v>0.71020000000000005</c:v>
                </c:pt>
                <c:pt idx="14">
                  <c:v>0.75739999999999996</c:v>
                </c:pt>
                <c:pt idx="15">
                  <c:v>0.748</c:v>
                </c:pt>
                <c:pt idx="16">
                  <c:v>0.77339999999999998</c:v>
                </c:pt>
                <c:pt idx="17">
                  <c:v>0.77229999999999999</c:v>
                </c:pt>
                <c:pt idx="18">
                  <c:v>0.77070000000000005</c:v>
                </c:pt>
                <c:pt idx="19">
                  <c:v>0.72189999999999999</c:v>
                </c:pt>
                <c:pt idx="20">
                  <c:v>0.76329999999999998</c:v>
                </c:pt>
                <c:pt idx="21">
                  <c:v>0.77190000000000003</c:v>
                </c:pt>
                <c:pt idx="22">
                  <c:v>0.77459999999999996</c:v>
                </c:pt>
                <c:pt idx="23">
                  <c:v>0.76880000000000004</c:v>
                </c:pt>
                <c:pt idx="24">
                  <c:v>0.76480000000000004</c:v>
                </c:pt>
                <c:pt idx="25">
                  <c:v>0.77070000000000005</c:v>
                </c:pt>
                <c:pt idx="26">
                  <c:v>0.76680000000000004</c:v>
                </c:pt>
                <c:pt idx="27">
                  <c:v>0.77659999999999996</c:v>
                </c:pt>
                <c:pt idx="28">
                  <c:v>0.7742</c:v>
                </c:pt>
                <c:pt idx="29">
                  <c:v>0.76639999999999997</c:v>
                </c:pt>
                <c:pt idx="30">
                  <c:v>0.76680000000000004</c:v>
                </c:pt>
                <c:pt idx="31">
                  <c:v>0.76719999999999999</c:v>
                </c:pt>
                <c:pt idx="32">
                  <c:v>0.72699999999999998</c:v>
                </c:pt>
                <c:pt idx="33">
                  <c:v>0.77270000000000005</c:v>
                </c:pt>
                <c:pt idx="34">
                  <c:v>0.77070000000000005</c:v>
                </c:pt>
                <c:pt idx="35">
                  <c:v>0.73629999999999995</c:v>
                </c:pt>
                <c:pt idx="36">
                  <c:v>0.75080000000000002</c:v>
                </c:pt>
                <c:pt idx="37">
                  <c:v>0.76719999999999999</c:v>
                </c:pt>
                <c:pt idx="38">
                  <c:v>0.77149999999999996</c:v>
                </c:pt>
                <c:pt idx="39">
                  <c:v>0.71330000000000005</c:v>
                </c:pt>
                <c:pt idx="40">
                  <c:v>0.76290000000000002</c:v>
                </c:pt>
                <c:pt idx="41">
                  <c:v>0.70389999999999997</c:v>
                </c:pt>
                <c:pt idx="42">
                  <c:v>0.77070000000000005</c:v>
                </c:pt>
                <c:pt idx="43">
                  <c:v>0.76370000000000005</c:v>
                </c:pt>
                <c:pt idx="44">
                  <c:v>0.75980000000000003</c:v>
                </c:pt>
                <c:pt idx="45">
                  <c:v>0.752</c:v>
                </c:pt>
                <c:pt idx="46">
                  <c:v>0.76019999999999999</c:v>
                </c:pt>
                <c:pt idx="47">
                  <c:v>0.75939999999999996</c:v>
                </c:pt>
                <c:pt idx="48">
                  <c:v>0.75900000000000001</c:v>
                </c:pt>
                <c:pt idx="49">
                  <c:v>0.77229999999999999</c:v>
                </c:pt>
                <c:pt idx="50">
                  <c:v>0.76680000000000004</c:v>
                </c:pt>
                <c:pt idx="51">
                  <c:v>0.77229999999999999</c:v>
                </c:pt>
                <c:pt idx="52">
                  <c:v>0.75700000000000001</c:v>
                </c:pt>
                <c:pt idx="53">
                  <c:v>0.76600000000000001</c:v>
                </c:pt>
                <c:pt idx="54">
                  <c:v>0.75900000000000001</c:v>
                </c:pt>
                <c:pt idx="55">
                  <c:v>0.75160000000000005</c:v>
                </c:pt>
                <c:pt idx="56">
                  <c:v>0.76719999999999999</c:v>
                </c:pt>
                <c:pt idx="57">
                  <c:v>0.69059999999999999</c:v>
                </c:pt>
                <c:pt idx="58">
                  <c:v>0.76019999999999999</c:v>
                </c:pt>
                <c:pt idx="59">
                  <c:v>0.74919999999999998</c:v>
                </c:pt>
                <c:pt idx="60">
                  <c:v>0.75309999999999999</c:v>
                </c:pt>
                <c:pt idx="61">
                  <c:v>0.75309999999999999</c:v>
                </c:pt>
                <c:pt idx="62">
                  <c:v>0.76839999999999997</c:v>
                </c:pt>
                <c:pt idx="63">
                  <c:v>0.76170000000000004</c:v>
                </c:pt>
                <c:pt idx="64">
                  <c:v>0.76680000000000004</c:v>
                </c:pt>
                <c:pt idx="65">
                  <c:v>0.76600000000000001</c:v>
                </c:pt>
                <c:pt idx="66">
                  <c:v>0.77270000000000005</c:v>
                </c:pt>
                <c:pt idx="67">
                  <c:v>0.7641</c:v>
                </c:pt>
                <c:pt idx="68">
                  <c:v>0.76480000000000004</c:v>
                </c:pt>
                <c:pt idx="69">
                  <c:v>0.76990000000000003</c:v>
                </c:pt>
                <c:pt idx="70">
                  <c:v>0.76370000000000005</c:v>
                </c:pt>
                <c:pt idx="71">
                  <c:v>0.73360000000000003</c:v>
                </c:pt>
                <c:pt idx="72">
                  <c:v>0.75780000000000003</c:v>
                </c:pt>
                <c:pt idx="73">
                  <c:v>0.75549999999999995</c:v>
                </c:pt>
                <c:pt idx="74">
                  <c:v>0.76949999999999996</c:v>
                </c:pt>
                <c:pt idx="75">
                  <c:v>0.76449999999999996</c:v>
                </c:pt>
                <c:pt idx="76">
                  <c:v>0.76800000000000002</c:v>
                </c:pt>
                <c:pt idx="77">
                  <c:v>0.76719999999999999</c:v>
                </c:pt>
                <c:pt idx="78">
                  <c:v>0.76559999999999995</c:v>
                </c:pt>
                <c:pt idx="79">
                  <c:v>0.77810000000000001</c:v>
                </c:pt>
                <c:pt idx="80">
                  <c:v>0.76370000000000005</c:v>
                </c:pt>
                <c:pt idx="81">
                  <c:v>0.7621</c:v>
                </c:pt>
                <c:pt idx="82">
                  <c:v>0.76800000000000002</c:v>
                </c:pt>
                <c:pt idx="83">
                  <c:v>0.76680000000000004</c:v>
                </c:pt>
                <c:pt idx="84">
                  <c:v>0.75739999999999996</c:v>
                </c:pt>
                <c:pt idx="85">
                  <c:v>0.76329999999999998</c:v>
                </c:pt>
                <c:pt idx="86">
                  <c:v>0.7621</c:v>
                </c:pt>
                <c:pt idx="87">
                  <c:v>0.75229999999999997</c:v>
                </c:pt>
                <c:pt idx="88">
                  <c:v>0.75900000000000001</c:v>
                </c:pt>
                <c:pt idx="89">
                  <c:v>0.75429999999999997</c:v>
                </c:pt>
                <c:pt idx="90">
                  <c:v>0.76990000000000003</c:v>
                </c:pt>
                <c:pt idx="91">
                  <c:v>0.76090000000000002</c:v>
                </c:pt>
                <c:pt idx="92">
                  <c:v>0.76449999999999996</c:v>
                </c:pt>
                <c:pt idx="93">
                  <c:v>0.748</c:v>
                </c:pt>
                <c:pt idx="94">
                  <c:v>0.75860000000000005</c:v>
                </c:pt>
                <c:pt idx="95">
                  <c:v>0.7742</c:v>
                </c:pt>
                <c:pt idx="96">
                  <c:v>0.75509999999999999</c:v>
                </c:pt>
                <c:pt idx="97">
                  <c:v>0.75939999999999996</c:v>
                </c:pt>
                <c:pt idx="98">
                  <c:v>0.76839999999999997</c:v>
                </c:pt>
                <c:pt idx="99">
                  <c:v>0.76719999999999999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26-4D26-9B79-6D3ADE557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1449600"/>
        <c:axId val="103920496"/>
      </c:lineChart>
      <c:catAx>
        <c:axId val="981449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920496"/>
        <c:crosses val="autoZero"/>
        <c:auto val="1"/>
        <c:lblAlgn val="ctr"/>
        <c:lblOffset val="100"/>
        <c:noMultiLvlLbl val="0"/>
      </c:catAx>
      <c:valAx>
        <c:axId val="103920496"/>
        <c:scaling>
          <c:logBase val="10"/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144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loss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loss.1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Sheet4!$A$2:$A$102</c:f>
              <c:numCache>
                <c:formatCode>General</c:formatCode>
                <c:ptCount val="101"/>
                <c:pt idx="0">
                  <c:v>0.69820000000000004</c:v>
                </c:pt>
                <c:pt idx="1">
                  <c:v>0.68830000000000002</c:v>
                </c:pt>
                <c:pt idx="2">
                  <c:v>0.65329999999999999</c:v>
                </c:pt>
                <c:pt idx="3">
                  <c:v>0.62539999999999996</c:v>
                </c:pt>
                <c:pt idx="4">
                  <c:v>0.57840000000000003</c:v>
                </c:pt>
                <c:pt idx="5">
                  <c:v>0.56589999999999996</c:v>
                </c:pt>
                <c:pt idx="6">
                  <c:v>0.54590000000000005</c:v>
                </c:pt>
                <c:pt idx="7">
                  <c:v>0.52390000000000003</c:v>
                </c:pt>
                <c:pt idx="8">
                  <c:v>0.49469999999999997</c:v>
                </c:pt>
                <c:pt idx="9">
                  <c:v>0.4879</c:v>
                </c:pt>
                <c:pt idx="10">
                  <c:v>0.46600000000000003</c:v>
                </c:pt>
                <c:pt idx="11">
                  <c:v>0.46460000000000001</c:v>
                </c:pt>
                <c:pt idx="12">
                  <c:v>0.437</c:v>
                </c:pt>
                <c:pt idx="13">
                  <c:v>0.41020000000000001</c:v>
                </c:pt>
                <c:pt idx="14">
                  <c:v>0.40200000000000002</c:v>
                </c:pt>
                <c:pt idx="15">
                  <c:v>0.37409999999999999</c:v>
                </c:pt>
                <c:pt idx="16">
                  <c:v>0.3649</c:v>
                </c:pt>
                <c:pt idx="17">
                  <c:v>0.33939999999999998</c:v>
                </c:pt>
                <c:pt idx="18">
                  <c:v>0.3352</c:v>
                </c:pt>
                <c:pt idx="19">
                  <c:v>0.3125</c:v>
                </c:pt>
                <c:pt idx="20">
                  <c:v>0.2712</c:v>
                </c:pt>
                <c:pt idx="21">
                  <c:v>0.2626</c:v>
                </c:pt>
                <c:pt idx="22">
                  <c:v>0.23469999999999999</c:v>
                </c:pt>
                <c:pt idx="23">
                  <c:v>0.2374</c:v>
                </c:pt>
                <c:pt idx="24">
                  <c:v>0.20019999999999999</c:v>
                </c:pt>
                <c:pt idx="25">
                  <c:v>0.22559999999999999</c:v>
                </c:pt>
                <c:pt idx="26">
                  <c:v>0.1744</c:v>
                </c:pt>
                <c:pt idx="27">
                  <c:v>0.1729</c:v>
                </c:pt>
                <c:pt idx="28">
                  <c:v>0.16250000000000001</c:v>
                </c:pt>
                <c:pt idx="29">
                  <c:v>0.12280000000000001</c:v>
                </c:pt>
                <c:pt idx="30">
                  <c:v>0.12939999999999999</c:v>
                </c:pt>
                <c:pt idx="31">
                  <c:v>0.14729999999999999</c:v>
                </c:pt>
                <c:pt idx="32">
                  <c:v>6.2600000000000003E-2</c:v>
                </c:pt>
                <c:pt idx="33">
                  <c:v>0.10879999999999999</c:v>
                </c:pt>
                <c:pt idx="34">
                  <c:v>0.1265</c:v>
                </c:pt>
                <c:pt idx="35">
                  <c:v>3.73E-2</c:v>
                </c:pt>
                <c:pt idx="36">
                  <c:v>7.1400000000000005E-2</c:v>
                </c:pt>
                <c:pt idx="37">
                  <c:v>0.12429999999999999</c:v>
                </c:pt>
                <c:pt idx="38">
                  <c:v>4.6800000000000001E-2</c:v>
                </c:pt>
                <c:pt idx="39">
                  <c:v>0.13969999999999999</c:v>
                </c:pt>
                <c:pt idx="40">
                  <c:v>5.1799999999999999E-2</c:v>
                </c:pt>
                <c:pt idx="41">
                  <c:v>2.9399999999999999E-2</c:v>
                </c:pt>
                <c:pt idx="42">
                  <c:v>0.16750000000000001</c:v>
                </c:pt>
                <c:pt idx="43">
                  <c:v>2.76E-2</c:v>
                </c:pt>
                <c:pt idx="44">
                  <c:v>4.8000000000000001E-2</c:v>
                </c:pt>
                <c:pt idx="45">
                  <c:v>2.41E-2</c:v>
                </c:pt>
                <c:pt idx="46">
                  <c:v>5.0900000000000001E-2</c:v>
                </c:pt>
                <c:pt idx="47">
                  <c:v>0.1043</c:v>
                </c:pt>
                <c:pt idx="48">
                  <c:v>2.24E-2</c:v>
                </c:pt>
                <c:pt idx="49">
                  <c:v>2.4799999999999999E-2</c:v>
                </c:pt>
                <c:pt idx="50">
                  <c:v>0.1142</c:v>
                </c:pt>
                <c:pt idx="51">
                  <c:v>1.35E-2</c:v>
                </c:pt>
                <c:pt idx="52">
                  <c:v>0.1182</c:v>
                </c:pt>
                <c:pt idx="53">
                  <c:v>1.7899999999999999E-2</c:v>
                </c:pt>
                <c:pt idx="54">
                  <c:v>6.59E-2</c:v>
                </c:pt>
                <c:pt idx="55">
                  <c:v>1.54E-2</c:v>
                </c:pt>
                <c:pt idx="56">
                  <c:v>4.8899999999999999E-2</c:v>
                </c:pt>
                <c:pt idx="57">
                  <c:v>0.1095</c:v>
                </c:pt>
                <c:pt idx="58">
                  <c:v>3.9199999999999999E-2</c:v>
                </c:pt>
                <c:pt idx="59">
                  <c:v>1.21E-2</c:v>
                </c:pt>
                <c:pt idx="60">
                  <c:v>0.1002</c:v>
                </c:pt>
                <c:pt idx="61">
                  <c:v>6.1899999999999997E-2</c:v>
                </c:pt>
                <c:pt idx="62">
                  <c:v>1.2E-2</c:v>
                </c:pt>
                <c:pt idx="63">
                  <c:v>2.6100000000000002E-2</c:v>
                </c:pt>
                <c:pt idx="64">
                  <c:v>2.9399999999999999E-2</c:v>
                </c:pt>
                <c:pt idx="65">
                  <c:v>3.6600000000000001E-2</c:v>
                </c:pt>
                <c:pt idx="66">
                  <c:v>9.4999999999999998E-3</c:v>
                </c:pt>
                <c:pt idx="67">
                  <c:v>5.6399999999999999E-2</c:v>
                </c:pt>
                <c:pt idx="68">
                  <c:v>1.8100000000000002E-2</c:v>
                </c:pt>
                <c:pt idx="69">
                  <c:v>3.4099999999999998E-2</c:v>
                </c:pt>
                <c:pt idx="70">
                  <c:v>1.0800000000000001E-2</c:v>
                </c:pt>
                <c:pt idx="71">
                  <c:v>2.0299999999999999E-2</c:v>
                </c:pt>
                <c:pt idx="72">
                  <c:v>3.95E-2</c:v>
                </c:pt>
                <c:pt idx="73">
                  <c:v>1.26E-2</c:v>
                </c:pt>
                <c:pt idx="74">
                  <c:v>1.7100000000000001E-2</c:v>
                </c:pt>
                <c:pt idx="75">
                  <c:v>1.9699999999999999E-2</c:v>
                </c:pt>
                <c:pt idx="76">
                  <c:v>1.6299999999999999E-2</c:v>
                </c:pt>
                <c:pt idx="77">
                  <c:v>2.4400000000000002E-2</c:v>
                </c:pt>
                <c:pt idx="78">
                  <c:v>1.3299999999999999E-2</c:v>
                </c:pt>
                <c:pt idx="79">
                  <c:v>1.2800000000000001E-2</c:v>
                </c:pt>
                <c:pt idx="80">
                  <c:v>2.4799999999999999E-2</c:v>
                </c:pt>
                <c:pt idx="81">
                  <c:v>4.1500000000000002E-2</c:v>
                </c:pt>
                <c:pt idx="82">
                  <c:v>1.06E-2</c:v>
                </c:pt>
                <c:pt idx="83">
                  <c:v>4.82E-2</c:v>
                </c:pt>
                <c:pt idx="84">
                  <c:v>4.0500000000000001E-2</c:v>
                </c:pt>
                <c:pt idx="85">
                  <c:v>8.3000000000000001E-3</c:v>
                </c:pt>
                <c:pt idx="86">
                  <c:v>1.41E-2</c:v>
                </c:pt>
                <c:pt idx="87">
                  <c:v>3.7499999999999999E-2</c:v>
                </c:pt>
                <c:pt idx="88">
                  <c:v>1.03E-2</c:v>
                </c:pt>
                <c:pt idx="89">
                  <c:v>1.9800000000000002E-2</c:v>
                </c:pt>
                <c:pt idx="90">
                  <c:v>1.15E-2</c:v>
                </c:pt>
                <c:pt idx="91">
                  <c:v>4.48E-2</c:v>
                </c:pt>
                <c:pt idx="92">
                  <c:v>2.06E-2</c:v>
                </c:pt>
                <c:pt idx="93">
                  <c:v>2.7199999999999998E-2</c:v>
                </c:pt>
                <c:pt idx="94">
                  <c:v>0.01</c:v>
                </c:pt>
                <c:pt idx="95">
                  <c:v>1.1900000000000001E-2</c:v>
                </c:pt>
                <c:pt idx="96">
                  <c:v>2.1399999999999999E-2</c:v>
                </c:pt>
                <c:pt idx="97">
                  <c:v>1.8599999999999998E-2</c:v>
                </c:pt>
                <c:pt idx="98">
                  <c:v>3.0599999999999999E-2</c:v>
                </c:pt>
                <c:pt idx="99">
                  <c:v>9.4000000000000004E-3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C0-4A70-9B82-4506ED7F6A18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val_loss.1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Sheet4!$C$2:$C$102</c:f>
              <c:numCache>
                <c:formatCode>General</c:formatCode>
                <c:ptCount val="101"/>
                <c:pt idx="0">
                  <c:v>0.68049999999999999</c:v>
                </c:pt>
                <c:pt idx="1">
                  <c:v>0.67679999999999996</c:v>
                </c:pt>
                <c:pt idx="2">
                  <c:v>0.62709999999999999</c:v>
                </c:pt>
                <c:pt idx="3">
                  <c:v>0.59709999999999996</c:v>
                </c:pt>
                <c:pt idx="4">
                  <c:v>0.57230000000000003</c:v>
                </c:pt>
                <c:pt idx="5">
                  <c:v>0.56899999999999995</c:v>
                </c:pt>
                <c:pt idx="6">
                  <c:v>0.56369999999999998</c:v>
                </c:pt>
                <c:pt idx="7">
                  <c:v>0.54859999999999998</c:v>
                </c:pt>
                <c:pt idx="8">
                  <c:v>0.51190000000000002</c:v>
                </c:pt>
                <c:pt idx="9">
                  <c:v>0.53310000000000002</c:v>
                </c:pt>
                <c:pt idx="10">
                  <c:v>0.495</c:v>
                </c:pt>
                <c:pt idx="11">
                  <c:v>0.49409999999999998</c:v>
                </c:pt>
                <c:pt idx="12">
                  <c:v>0.49740000000000001</c:v>
                </c:pt>
                <c:pt idx="13">
                  <c:v>0.55730000000000002</c:v>
                </c:pt>
                <c:pt idx="14">
                  <c:v>0.53</c:v>
                </c:pt>
                <c:pt idx="15">
                  <c:v>0.53410000000000002</c:v>
                </c:pt>
                <c:pt idx="16">
                  <c:v>0.49930000000000002</c:v>
                </c:pt>
                <c:pt idx="17">
                  <c:v>0.49480000000000002</c:v>
                </c:pt>
                <c:pt idx="18">
                  <c:v>0.53139999999999998</c:v>
                </c:pt>
                <c:pt idx="19">
                  <c:v>0.57169999999999999</c:v>
                </c:pt>
                <c:pt idx="20">
                  <c:v>0.53839999999999999</c:v>
                </c:pt>
                <c:pt idx="21">
                  <c:v>0.57099999999999995</c:v>
                </c:pt>
                <c:pt idx="22">
                  <c:v>0.58579999999999999</c:v>
                </c:pt>
                <c:pt idx="23">
                  <c:v>0.65780000000000005</c:v>
                </c:pt>
                <c:pt idx="24">
                  <c:v>0.65229999999999999</c:v>
                </c:pt>
                <c:pt idx="25">
                  <c:v>0.57809999999999995</c:v>
                </c:pt>
                <c:pt idx="26">
                  <c:v>0.7</c:v>
                </c:pt>
                <c:pt idx="27">
                  <c:v>0.71360000000000001</c:v>
                </c:pt>
                <c:pt idx="28">
                  <c:v>0.78639999999999999</c:v>
                </c:pt>
                <c:pt idx="29">
                  <c:v>0.83299999999999996</c:v>
                </c:pt>
                <c:pt idx="30">
                  <c:v>0.71750000000000003</c:v>
                </c:pt>
                <c:pt idx="31">
                  <c:v>0.72289999999999999</c:v>
                </c:pt>
                <c:pt idx="32">
                  <c:v>1.2396</c:v>
                </c:pt>
                <c:pt idx="33">
                  <c:v>0.98009999999999997</c:v>
                </c:pt>
                <c:pt idx="34">
                  <c:v>0.91890000000000005</c:v>
                </c:pt>
                <c:pt idx="35">
                  <c:v>1.0162</c:v>
                </c:pt>
                <c:pt idx="36">
                  <c:v>1.2734000000000001</c:v>
                </c:pt>
                <c:pt idx="37">
                  <c:v>0.79890000000000005</c:v>
                </c:pt>
                <c:pt idx="38">
                  <c:v>1.0593999999999999</c:v>
                </c:pt>
                <c:pt idx="39">
                  <c:v>0.74709999999999999</c:v>
                </c:pt>
                <c:pt idx="40">
                  <c:v>1.1894</c:v>
                </c:pt>
                <c:pt idx="41">
                  <c:v>1.8508</c:v>
                </c:pt>
                <c:pt idx="42">
                  <c:v>1.2313000000000001</c:v>
                </c:pt>
                <c:pt idx="43">
                  <c:v>1.2542</c:v>
                </c:pt>
                <c:pt idx="44">
                  <c:v>1.1756</c:v>
                </c:pt>
                <c:pt idx="45">
                  <c:v>1.4741</c:v>
                </c:pt>
                <c:pt idx="46">
                  <c:v>1.2403</c:v>
                </c:pt>
                <c:pt idx="47">
                  <c:v>0.96160000000000001</c:v>
                </c:pt>
                <c:pt idx="48">
                  <c:v>1.2853000000000001</c:v>
                </c:pt>
                <c:pt idx="49">
                  <c:v>1.4444999999999999</c:v>
                </c:pt>
                <c:pt idx="50">
                  <c:v>1.2153</c:v>
                </c:pt>
                <c:pt idx="51">
                  <c:v>1.4782999999999999</c:v>
                </c:pt>
                <c:pt idx="52">
                  <c:v>1.1225000000000001</c:v>
                </c:pt>
                <c:pt idx="53">
                  <c:v>1.4334</c:v>
                </c:pt>
                <c:pt idx="54">
                  <c:v>1.3265</c:v>
                </c:pt>
                <c:pt idx="55">
                  <c:v>1.3048999999999999</c:v>
                </c:pt>
                <c:pt idx="56">
                  <c:v>1.4208000000000001</c:v>
                </c:pt>
                <c:pt idx="57">
                  <c:v>1.0236000000000001</c:v>
                </c:pt>
                <c:pt idx="58">
                  <c:v>1.4286000000000001</c:v>
                </c:pt>
                <c:pt idx="59">
                  <c:v>1.5618000000000001</c:v>
                </c:pt>
                <c:pt idx="60">
                  <c:v>1.5799000000000001</c:v>
                </c:pt>
                <c:pt idx="61">
                  <c:v>1.1248</c:v>
                </c:pt>
                <c:pt idx="62">
                  <c:v>1.6315</c:v>
                </c:pt>
                <c:pt idx="63">
                  <c:v>1.4675</c:v>
                </c:pt>
                <c:pt idx="64">
                  <c:v>1.2687999999999999</c:v>
                </c:pt>
                <c:pt idx="65">
                  <c:v>1.3624000000000001</c:v>
                </c:pt>
                <c:pt idx="66">
                  <c:v>1.64</c:v>
                </c:pt>
                <c:pt idx="67">
                  <c:v>1.5027999999999999</c:v>
                </c:pt>
                <c:pt idx="68">
                  <c:v>1.1498999999999999</c:v>
                </c:pt>
                <c:pt idx="69">
                  <c:v>1.4475</c:v>
                </c:pt>
                <c:pt idx="70">
                  <c:v>1.6025</c:v>
                </c:pt>
                <c:pt idx="71">
                  <c:v>1.9184000000000001</c:v>
                </c:pt>
                <c:pt idx="72">
                  <c:v>1.5343</c:v>
                </c:pt>
                <c:pt idx="73">
                  <c:v>1.4311</c:v>
                </c:pt>
                <c:pt idx="74">
                  <c:v>1.7301</c:v>
                </c:pt>
                <c:pt idx="75">
                  <c:v>1.6662999999999999</c:v>
                </c:pt>
                <c:pt idx="76">
                  <c:v>1.6611</c:v>
                </c:pt>
                <c:pt idx="77">
                  <c:v>1.5886</c:v>
                </c:pt>
                <c:pt idx="78">
                  <c:v>1.6171</c:v>
                </c:pt>
                <c:pt idx="79">
                  <c:v>1.7475000000000001</c:v>
                </c:pt>
                <c:pt idx="80">
                  <c:v>1.6091</c:v>
                </c:pt>
                <c:pt idx="81">
                  <c:v>1.6394</c:v>
                </c:pt>
                <c:pt idx="82">
                  <c:v>1.5985</c:v>
                </c:pt>
                <c:pt idx="83">
                  <c:v>1.5267999999999999</c:v>
                </c:pt>
                <c:pt idx="84">
                  <c:v>1.3852</c:v>
                </c:pt>
                <c:pt idx="85">
                  <c:v>1.5986</c:v>
                </c:pt>
                <c:pt idx="86">
                  <c:v>1.7883</c:v>
                </c:pt>
                <c:pt idx="87">
                  <c:v>1.6541999999999999</c:v>
                </c:pt>
                <c:pt idx="88">
                  <c:v>1.7336</c:v>
                </c:pt>
                <c:pt idx="89">
                  <c:v>1.796</c:v>
                </c:pt>
                <c:pt idx="90">
                  <c:v>1.8945000000000001</c:v>
                </c:pt>
                <c:pt idx="91">
                  <c:v>1.7554000000000001</c:v>
                </c:pt>
                <c:pt idx="92">
                  <c:v>1.659</c:v>
                </c:pt>
                <c:pt idx="93">
                  <c:v>1.4632000000000001</c:v>
                </c:pt>
                <c:pt idx="94">
                  <c:v>1.7897000000000001</c:v>
                </c:pt>
                <c:pt idx="95">
                  <c:v>1.8069999999999999</c:v>
                </c:pt>
                <c:pt idx="96">
                  <c:v>1.7369000000000001</c:v>
                </c:pt>
                <c:pt idx="97">
                  <c:v>1.8245</c:v>
                </c:pt>
                <c:pt idx="98">
                  <c:v>1.7012</c:v>
                </c:pt>
                <c:pt idx="99">
                  <c:v>1.6948000000000001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C0-4A70-9B82-4506ED7F6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45984"/>
        <c:axId val="116591760"/>
      </c:lineChart>
      <c:catAx>
        <c:axId val="79459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591760"/>
        <c:crosses val="autoZero"/>
        <c:auto val="1"/>
        <c:lblAlgn val="ctr"/>
        <c:lblOffset val="100"/>
        <c:noMultiLvlLbl val="0"/>
      </c:catAx>
      <c:valAx>
        <c:axId val="1165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4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loss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Sheet5!$A$1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Sheet5!$A$2:$A$6</c:f>
              <c:numCache>
                <c:formatCode>General</c:formatCode>
                <c:ptCount val="5"/>
                <c:pt idx="0">
                  <c:v>0.1414</c:v>
                </c:pt>
                <c:pt idx="1">
                  <c:v>0.13569999999999999</c:v>
                </c:pt>
                <c:pt idx="2">
                  <c:v>0.12939999999999999</c:v>
                </c:pt>
                <c:pt idx="3">
                  <c:v>0.1179</c:v>
                </c:pt>
                <c:pt idx="4">
                  <c:v>0.105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88-4A4E-8CBF-51FF7BAD2906}"/>
            </c:ext>
          </c:extLst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val_loss.2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Sheet5!$C$2:$C$6</c:f>
              <c:numCache>
                <c:formatCode>General</c:formatCode>
                <c:ptCount val="5"/>
                <c:pt idx="0">
                  <c:v>0.21290000000000001</c:v>
                </c:pt>
                <c:pt idx="1">
                  <c:v>0.2157</c:v>
                </c:pt>
                <c:pt idx="2">
                  <c:v>0.22209999999999999</c:v>
                </c:pt>
                <c:pt idx="3">
                  <c:v>0.2167</c:v>
                </c:pt>
                <c:pt idx="4">
                  <c:v>0.21709999999999999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88-4A4E-8CBF-51FF7BAD2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7925888"/>
        <c:axId val="847243856"/>
      </c:lineChart>
      <c:catAx>
        <c:axId val="45792588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7243856"/>
        <c:crosses val="autoZero"/>
        <c:auto val="1"/>
        <c:lblAlgn val="ctr"/>
        <c:lblOffset val="100"/>
        <c:noMultiLvlLbl val="0"/>
      </c:catAx>
      <c:valAx>
        <c:axId val="84724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92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Sheet5!$B$2:$B$6</c:f>
              <c:numCache>
                <c:formatCode>General</c:formatCode>
                <c:ptCount val="5"/>
                <c:pt idx="0">
                  <c:v>0.94669999999999999</c:v>
                </c:pt>
                <c:pt idx="1">
                  <c:v>0.94940000000000002</c:v>
                </c:pt>
                <c:pt idx="2">
                  <c:v>0.95109999999999995</c:v>
                </c:pt>
                <c:pt idx="3">
                  <c:v>0.95540000000000003</c:v>
                </c:pt>
                <c:pt idx="4">
                  <c:v>0.96150000000000002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21-4706-9FFE-2717D5FE7A3D}"/>
            </c:ext>
          </c:extLst>
        </c:ser>
        <c:ser>
          <c:idx val="1"/>
          <c:order val="1"/>
          <c:tx>
            <c:strRef>
              <c:f>Sheet5!$D$1</c:f>
              <c:strCache>
                <c:ptCount val="1"/>
                <c:pt idx="0">
                  <c:v>val_accuracy.2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Sheet5!$D$2:$D$6</c:f>
              <c:numCache>
                <c:formatCode>General</c:formatCode>
                <c:ptCount val="5"/>
                <c:pt idx="0">
                  <c:v>0.91149999999999998</c:v>
                </c:pt>
                <c:pt idx="1">
                  <c:v>0.91210000000000002</c:v>
                </c:pt>
                <c:pt idx="2">
                  <c:v>0.9123</c:v>
                </c:pt>
                <c:pt idx="3">
                  <c:v>0.91139999999999999</c:v>
                </c:pt>
                <c:pt idx="4">
                  <c:v>0.91269999999999996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21-4706-9FFE-2717D5FE7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94352"/>
        <c:axId val="347058240"/>
      </c:lineChart>
      <c:catAx>
        <c:axId val="1616943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7058240"/>
        <c:crosses val="autoZero"/>
        <c:auto val="1"/>
        <c:lblAlgn val="ctr"/>
        <c:lblOffset val="100"/>
        <c:noMultiLvlLbl val="0"/>
      </c:catAx>
      <c:valAx>
        <c:axId val="347058240"/>
        <c:scaling>
          <c:logBase val="10"/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169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5158A-4F81-4D70-B8E7-540D101C8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AE388C-99F3-42A7-91E6-8570ADD8A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189C9-8847-4B34-948C-3862254A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D8AFF-2BF5-4C7B-8CFA-6278C4FA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83E3D-EDAF-4D28-B9A1-59307C29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F36CB-F877-497C-BE85-6609AE2B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8656B-47C5-4DFC-8556-EA992B7B1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4C105-767D-41F2-9EBD-642CA7C7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C30E8-8AE0-40F1-B5EC-33E9B091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6177E-0B52-47CF-B62F-F56C3262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95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16AFA8-AF10-4A41-A76B-D3F5E2653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36D2A-0CA0-4770-B2AA-D44F0D471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7621F-10F4-42B4-80A7-2CB28AED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155F4-0DF6-4EB1-8352-8E642F4B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F0C31-4775-476C-A9BC-6C7B495B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695EA-5735-432F-8ABE-44F549A3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EC019-54B6-44F8-A826-28A4E138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30376-F68A-49D9-88BD-28E970A3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C683E-4FCF-4BA4-B8B9-D87EF4D1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EEFD9-EF9A-41B0-A9FB-9E454375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23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05711-43FB-4948-881C-84F84B9C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FC962-C5CF-4B73-88B4-C00F511AF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61DC9-5E4C-4C3C-9661-84922675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2B997-D19F-4C46-802A-93A262E7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752C7-6335-44F2-9A5F-AB7F213B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352E3-C70B-4A50-908C-593A50FC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670CA-FC07-403E-B3CE-A4ACCE790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3C218C-5DD6-4758-AF30-6039898F1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0B365-0073-471C-92E9-211C1896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FCE96-4AD1-46D9-BEBD-486DBFB5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3309E-3103-4372-ABE8-659999D4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5840-17BC-4CC5-9AB1-1FB329A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65F8AC-FC6F-4F32-857C-C51A3937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87EC7-DC25-458D-A55B-2F404CF2C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07C9E-FD65-4136-AFBE-05227813F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CE1A05-11A4-4F46-A222-A4D95F707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AC8B9E-C2D4-4910-9EF0-A7CB03A6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51F5E-1149-49DE-8CC6-FA861E21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2276A3-602F-4E46-A8A3-11B40F27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1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F2D10-E056-4CBF-83A5-B0AF5FB5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D796D-E0FD-4D41-A4AA-DBFBB90D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D95E4-5EA9-4C4E-904B-28F29098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2AE7E8-1E01-48E9-A95A-F3D4FDF0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0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498D79-6DC2-4C47-B2AA-A45DA72C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6616F4-CF6F-4329-9008-78931B07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C93A8-D3E1-47F7-BA75-FF0A73A4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7DD14-3979-4A6D-96D7-CCEE9843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C6F63-E4CD-4CC6-8125-72077AB72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BEC6D-CE66-4FDB-8CB5-056C9E140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2FAD9D-95C4-4A87-9D23-D3FB49BE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C9762-B8DA-48AF-BC23-28DD34D9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A15C1-6F6A-4FDE-B9CE-43ED5AE2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2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4753A-E0E2-40A5-B6E1-8B010FC7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6AF9A1-0A32-4BBF-A65D-1735A729C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E33708-4F04-4ACA-854B-7FC0A4F7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90DC05-7807-4669-BC2C-50A3B4E6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605E4-D1F2-4AE8-BEEC-7D320CC4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000F74-B3EF-4ABB-8A20-D45C873C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2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4B220A-D0ED-4B66-B5F2-AF805B7B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F6D3A-C30A-4A04-9F13-8B2A1652F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E0DBE-82CF-40A1-9A84-3A48CB834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F3857-6DE8-4849-A5AA-C783DF006355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5BBF9-C5AE-40B4-9C74-2E34E9F6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CABA2-A11D-4475-95F8-AE11F734B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2E3B9-C337-4F18-A1D3-F47961D32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google.com/coral/python/tflite_runtime-1.14.0-cp37-cp37m-linux_armv7l.whl" TargetMode="External"/><Relationship Id="rId2" Type="http://schemas.openxmlformats.org/officeDocument/2006/relationships/hyperlink" Target="https://www.tensorflow.org/lite/guide/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4/d9/d8b/tutorial_py_contours_hierarchy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4/d9/d8b/tutorial_py_contours_hierarchy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o0681/raspi4withTF/blob/master/findContours.p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o0681/raspi4withTF/blob/master/classification.py#L63-L6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dogs-vs-cats/dat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community/tutorials/standalone-tensorflow-raspberry-p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o0681/raspi4withT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A798-D42E-46AC-AB7D-1DAD2885A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EBE349-F963-45F5-965D-AFDA647B1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홍승후</a:t>
            </a:r>
          </a:p>
        </p:txBody>
      </p:sp>
    </p:spTree>
    <p:extLst>
      <p:ext uri="{BB962C8B-B14F-4D97-AF65-F5344CB8AC3E}">
        <p14:creationId xmlns:p14="http://schemas.microsoft.com/office/powerpoint/2010/main" val="326152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D0DF-0645-463E-B6A1-019EE30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 </a:t>
            </a:r>
            <a:r>
              <a:rPr lang="en-US" altLang="ko-KR" dirty="0" err="1"/>
              <a:t>opencv</a:t>
            </a:r>
            <a:r>
              <a:rPr lang="ko-KR" altLang="en-US" dirty="0"/>
              <a:t>설치</a:t>
            </a:r>
            <a:r>
              <a:rPr lang="en-US" altLang="ko-KR" dirty="0"/>
              <a:t>_4.1.2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B3FF0-5130-43AD-8638-35934CC8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88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pkg-config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update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upgrade (</a:t>
            </a:r>
            <a:r>
              <a:rPr lang="ko-KR" altLang="en-US" sz="700" dirty="0" err="1"/>
              <a:t>오래걸림</a:t>
            </a:r>
            <a:r>
              <a:rPr lang="en-US" altLang="ko-KR" sz="7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build-essential </a:t>
            </a:r>
            <a:r>
              <a:rPr lang="en-US" altLang="ko-KR" sz="700" dirty="0" err="1"/>
              <a:t>cmake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libjpeg</a:t>
            </a:r>
            <a:r>
              <a:rPr lang="en-US" altLang="ko-KR" sz="700" dirty="0"/>
              <a:t>-dev libtiff5-dev libpng12-dev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 </a:t>
            </a: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libavcodec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libavformat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libswscale</a:t>
            </a:r>
            <a:r>
              <a:rPr lang="en-US" altLang="ko-KR" sz="700" dirty="0"/>
              <a:t>-dev </a:t>
            </a:r>
            <a:r>
              <a:rPr lang="en-US" altLang="ko-KR" sz="700" dirty="0" err="1"/>
              <a:t>libxvidcore</a:t>
            </a:r>
            <a:r>
              <a:rPr lang="en-US" altLang="ko-KR" sz="700" dirty="0"/>
              <a:t>-dev libx264-dev libxine2-dev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libv4l-dev v4l-utils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libgstreamer1.0-dev libgstreamer-plugins-base1.0-dev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libgtk2.0-dev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mesa-</a:t>
            </a:r>
            <a:r>
              <a:rPr lang="en-US" altLang="ko-KR" sz="700" dirty="0" err="1"/>
              <a:t>utils</a:t>
            </a:r>
            <a:r>
              <a:rPr lang="en-US" altLang="ko-KR" sz="700" dirty="0"/>
              <a:t> libgl1-mesa-dri libgtkgl2.0-dev libgtkglext1-dev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</a:t>
            </a:r>
            <a:r>
              <a:rPr lang="en-US" altLang="ko-KR" sz="700" dirty="0" err="1"/>
              <a:t>libatlas</a:t>
            </a:r>
            <a:r>
              <a:rPr lang="en-US" altLang="ko-KR" sz="700" dirty="0"/>
              <a:t>-base-dev </a:t>
            </a:r>
            <a:r>
              <a:rPr lang="en-US" altLang="ko-KR" sz="700" dirty="0" err="1"/>
              <a:t>gfortran</a:t>
            </a:r>
            <a:r>
              <a:rPr lang="en-US" altLang="ko-KR" sz="700" dirty="0"/>
              <a:t> libeigen3-dev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sudo</a:t>
            </a:r>
            <a:r>
              <a:rPr lang="en-US" altLang="ko-KR" sz="700" dirty="0"/>
              <a:t> apt-get install python4.0-dev python3-numpy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Mkdir</a:t>
            </a:r>
            <a:r>
              <a:rPr lang="en-US" altLang="ko-KR" sz="700" dirty="0"/>
              <a:t> </a:t>
            </a:r>
            <a:r>
              <a:rPr lang="en-US" altLang="ko-KR" sz="700" dirty="0" err="1"/>
              <a:t>opencv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</a:t>
            </a:r>
            <a:r>
              <a:rPr lang="en-US" altLang="ko-KR" sz="700" dirty="0" err="1"/>
              <a:t>opencv</a:t>
            </a: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wget</a:t>
            </a:r>
            <a:r>
              <a:rPr lang="en-US" altLang="ko-KR" sz="700" dirty="0"/>
              <a:t> -O opencv.zip https://github.com/opencv/opencv/archive/4.1.2.zip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unzip opencv.zip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 err="1"/>
              <a:t>wget</a:t>
            </a:r>
            <a:r>
              <a:rPr lang="en-US" altLang="ko-KR" sz="700" dirty="0"/>
              <a:t> -O opencv_contrib.zip https://github.com/opencv/opencv_contrib/archive/4.1.2.zip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unzip opencv_contrib.zip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opencv-4.1.2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700" dirty="0"/>
              <a:t> </a:t>
            </a:r>
            <a:r>
              <a:rPr lang="en-US" altLang="ko-KR" sz="700" dirty="0" err="1"/>
              <a:t>mkdir</a:t>
            </a:r>
            <a:r>
              <a:rPr lang="en-US" altLang="ko-KR" sz="700" dirty="0"/>
              <a:t> build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/>
              <a:t>cd build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700" dirty="0"/>
          </a:p>
          <a:p>
            <a:pPr marL="0" indent="0">
              <a:lnSpc>
                <a:spcPct val="100000"/>
              </a:lnSpc>
              <a:buNone/>
            </a:pPr>
            <a:endParaRPr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D5A75-0CD9-45F2-A98A-F5DCA45DBB50}"/>
              </a:ext>
            </a:extLst>
          </p:cNvPr>
          <p:cNvSpPr txBox="1"/>
          <p:nvPr/>
        </p:nvSpPr>
        <p:spPr>
          <a:xfrm>
            <a:off x="5593080" y="1699181"/>
            <a:ext cx="36551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cmake</a:t>
            </a:r>
            <a:r>
              <a:rPr lang="en-US" altLang="ko-KR" sz="800" dirty="0"/>
              <a:t> -D CMAKE_BUILD_TYPE=RELEASE \</a:t>
            </a:r>
          </a:p>
          <a:p>
            <a:r>
              <a:rPr lang="en-US" altLang="ko-KR" sz="800" dirty="0"/>
              <a:t>-D CMAKE_INSTALL_PREFIX=/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/local \</a:t>
            </a:r>
          </a:p>
          <a:p>
            <a:r>
              <a:rPr lang="en-US" altLang="ko-KR" sz="800" dirty="0"/>
              <a:t>-D WITH_TBB=OFF \</a:t>
            </a:r>
          </a:p>
          <a:p>
            <a:r>
              <a:rPr lang="en-US" altLang="ko-KR" sz="800" dirty="0"/>
              <a:t>-D WITH_IPP=OFF \</a:t>
            </a:r>
          </a:p>
          <a:p>
            <a:r>
              <a:rPr lang="en-US" altLang="ko-KR" sz="800" dirty="0"/>
              <a:t>-D WITH_1394=OFF \</a:t>
            </a:r>
          </a:p>
          <a:p>
            <a:r>
              <a:rPr lang="en-US" altLang="ko-KR" sz="800" dirty="0"/>
              <a:t>-D BUILD_WITH_DEBUG_INFO=OFF \</a:t>
            </a:r>
          </a:p>
          <a:p>
            <a:r>
              <a:rPr lang="en-US" altLang="ko-KR" sz="800" dirty="0"/>
              <a:t>-D BUILD_DOCS=OFF \</a:t>
            </a:r>
          </a:p>
          <a:p>
            <a:r>
              <a:rPr lang="en-US" altLang="ko-KR" sz="800" dirty="0"/>
              <a:t>-D INSTALL_C_EXAMPLES=ON \</a:t>
            </a:r>
          </a:p>
          <a:p>
            <a:r>
              <a:rPr lang="en-US" altLang="ko-KR" sz="800" dirty="0"/>
              <a:t>-D INSTALL_PYTHON_EXAMPLES=ON \</a:t>
            </a:r>
          </a:p>
          <a:p>
            <a:r>
              <a:rPr lang="en-US" altLang="ko-KR" sz="800" dirty="0"/>
              <a:t>-D BUILD_EXAMPLES=OFF \</a:t>
            </a:r>
          </a:p>
          <a:p>
            <a:r>
              <a:rPr lang="en-US" altLang="ko-KR" sz="800" dirty="0"/>
              <a:t>-D BUILD_TESTS=OFF \</a:t>
            </a:r>
          </a:p>
          <a:p>
            <a:r>
              <a:rPr lang="en-US" altLang="ko-KR" sz="800" dirty="0"/>
              <a:t>-D BUILD_PERF_TESTS=OFF \</a:t>
            </a:r>
          </a:p>
          <a:p>
            <a:r>
              <a:rPr lang="en-US" altLang="ko-KR" sz="800" dirty="0"/>
              <a:t>-D ENABLE_NEON=ON \</a:t>
            </a:r>
          </a:p>
          <a:p>
            <a:r>
              <a:rPr lang="en-US" altLang="ko-KR" sz="800" dirty="0"/>
              <a:t>-D ENABLE_VFPV3=ON \</a:t>
            </a:r>
          </a:p>
          <a:p>
            <a:r>
              <a:rPr lang="en-US" altLang="ko-KR" sz="800" dirty="0"/>
              <a:t>-D WITH_QT=OFF \</a:t>
            </a:r>
          </a:p>
          <a:p>
            <a:r>
              <a:rPr lang="en-US" altLang="ko-KR" sz="800" dirty="0"/>
              <a:t>-D WITH_GTK=ON \</a:t>
            </a:r>
          </a:p>
          <a:p>
            <a:r>
              <a:rPr lang="en-US" altLang="ko-KR" sz="800" dirty="0"/>
              <a:t>-D WITH_OPENGL=ON \</a:t>
            </a:r>
          </a:p>
          <a:p>
            <a:r>
              <a:rPr lang="en-US" altLang="ko-KR" sz="800" dirty="0"/>
              <a:t>-D OPENCV_ENABLE_NONFREE=ON \</a:t>
            </a:r>
          </a:p>
          <a:p>
            <a:r>
              <a:rPr lang="en-US" altLang="ko-KR" sz="800" dirty="0"/>
              <a:t>-D OPENCV_EXTRA_MODULES_PATH=../../opencv_contrib-4.1.2/modules \</a:t>
            </a:r>
          </a:p>
          <a:p>
            <a:r>
              <a:rPr lang="en-US" altLang="ko-KR" sz="800" dirty="0"/>
              <a:t>-D WITH_V4L=ON \</a:t>
            </a:r>
          </a:p>
          <a:p>
            <a:r>
              <a:rPr lang="en-US" altLang="ko-KR" sz="800" dirty="0"/>
              <a:t>-D WITH_FFMPEG=ON \</a:t>
            </a:r>
          </a:p>
          <a:p>
            <a:r>
              <a:rPr lang="en-US" altLang="ko-KR" sz="800" dirty="0"/>
              <a:t>-D WITH_XINE=ON \</a:t>
            </a:r>
          </a:p>
          <a:p>
            <a:r>
              <a:rPr lang="en-US" altLang="ko-KR" sz="800" dirty="0"/>
              <a:t>-D ENABLE_PRECOMPILED_HEADERS=OFF \</a:t>
            </a:r>
          </a:p>
          <a:p>
            <a:r>
              <a:rPr lang="en-US" altLang="ko-KR" sz="800" dirty="0"/>
              <a:t>-D BUILD_NEW_PYTHON_SUPPORT=ON \</a:t>
            </a:r>
          </a:p>
          <a:p>
            <a:r>
              <a:rPr lang="en-US" altLang="ko-KR" sz="800" dirty="0"/>
              <a:t>-D OPENCV_GENERATE_PKGCONFIG=ON ../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nano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endParaRPr lang="en-US" altLang="ko-KR" sz="800" dirty="0"/>
          </a:p>
          <a:p>
            <a:r>
              <a:rPr lang="en-US" altLang="ko-KR" sz="800" dirty="0"/>
              <a:t>CONF_SWAPSIZE=2048 </a:t>
            </a:r>
            <a:r>
              <a:rPr lang="ko-KR" altLang="en-US" sz="800" dirty="0"/>
              <a:t>으로 수정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init.d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r>
              <a:rPr lang="en-US" altLang="ko-KR" sz="800" dirty="0"/>
              <a:t> restart</a:t>
            </a:r>
          </a:p>
          <a:p>
            <a:endParaRPr lang="ko-KR" altLang="en-US" sz="800" dirty="0"/>
          </a:p>
          <a:p>
            <a:r>
              <a:rPr lang="en-US" altLang="ko-KR" sz="800" dirty="0"/>
              <a:t>time make -j4 (</a:t>
            </a:r>
            <a:r>
              <a:rPr lang="ko-KR" altLang="en-US" sz="800" dirty="0" err="1"/>
              <a:t>엄청오래걸림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r>
              <a:rPr lang="en-US" altLang="ko-KR" sz="800" dirty="0"/>
              <a:t>Make</a:t>
            </a:r>
            <a:endParaRPr lang="ko-KR" altLang="en-US" sz="800" dirty="0"/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make install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</a:t>
            </a:r>
            <a:r>
              <a:rPr lang="en-US" altLang="ko-KR" sz="800" dirty="0" err="1"/>
              <a:t>ldconfig</a:t>
            </a:r>
            <a:endParaRPr lang="en-US" altLang="ko-KR" sz="800" dirty="0"/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nano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endParaRPr lang="en-US" altLang="ko-KR" sz="800" dirty="0"/>
          </a:p>
          <a:p>
            <a:r>
              <a:rPr lang="en-US" altLang="ko-KR" sz="800" dirty="0"/>
              <a:t>CONF_SWAPSIZE=100 </a:t>
            </a:r>
            <a:r>
              <a:rPr lang="ko-KR" altLang="en-US" sz="800" dirty="0"/>
              <a:t>으로 수정</a:t>
            </a:r>
          </a:p>
          <a:p>
            <a:r>
              <a:rPr lang="en-US" altLang="ko-KR" sz="800" dirty="0" err="1"/>
              <a:t>sudo</a:t>
            </a:r>
            <a:r>
              <a:rPr lang="en-US" altLang="ko-KR" sz="800" dirty="0"/>
              <a:t> 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init.d</a:t>
            </a:r>
            <a:r>
              <a:rPr lang="en-US" altLang="ko-KR" sz="800" dirty="0"/>
              <a:t>/</a:t>
            </a:r>
            <a:r>
              <a:rPr lang="en-US" altLang="ko-KR" sz="800" dirty="0" err="1"/>
              <a:t>dphys-swapfile</a:t>
            </a:r>
            <a:r>
              <a:rPr lang="en-US" altLang="ko-KR" sz="800" dirty="0"/>
              <a:t> restart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57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CD0DF-0645-463E-B6A1-019EE30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 </a:t>
            </a:r>
            <a:r>
              <a:rPr lang="en-US" altLang="ko-KR" dirty="0" err="1"/>
              <a:t>opencv</a:t>
            </a:r>
            <a:r>
              <a:rPr lang="ko-KR" altLang="en-US" dirty="0"/>
              <a:t>설치</a:t>
            </a:r>
            <a:r>
              <a:rPr lang="en-US" altLang="ko-KR" dirty="0"/>
              <a:t>_3.4.0</a:t>
            </a:r>
            <a:endParaRPr lang="ko-KR" altLang="en-US" dirty="0"/>
          </a:p>
        </p:txBody>
      </p:sp>
      <p:pic>
        <p:nvPicPr>
          <p:cNvPr id="5122" name="Picture 2" descr="&gt;Pip install matplotlib &#10;&gt;Pip install numpy &#10;&gt;Pip install OpenCV—Python &#10;# C)haHÉ &#10;Collecting OpenCV—Python &#10;Downloading opencv_python—3.4.Ø.12—cp36—cp36m—win_amd64.whl (33.3MB) &#10;100% | | • 4M B 19 k B / S &#10;Requirement already satisfied: 11.3 in c:\users\viva\pycharmprojects\opencv—practice\ve &#10;nv\lib\site—packages (from OpenCV—Python) &#10;Installing collected packages: OpenCV—Python &#10;Successfully installed OpenCV—Python—3.4.Ø.12 ">
            <a:extLst>
              <a:ext uri="{FF2B5EF4-FFF2-40B4-BE49-F238E27FC236}">
                <a16:creationId xmlns:a16="http://schemas.microsoft.com/office/drawing/2014/main" id="{29EC7860-82B6-4808-9F77-B0BD1ACEA5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2589"/>
            <a:ext cx="10515600" cy="32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5CB020-13BF-4E08-8E6C-A5DB6AB95170}"/>
              </a:ext>
            </a:extLst>
          </p:cNvPr>
          <p:cNvSpPr/>
          <p:nvPr/>
        </p:nvSpPr>
        <p:spPr>
          <a:xfrm>
            <a:off x="838200" y="5609998"/>
            <a:ext cx="8171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ea typeface="Malgun Gothic" panose="020B0503020000020004" pitchFamily="50" charset="-127"/>
              </a:rPr>
              <a:t>커뮤니티에</a:t>
            </a:r>
            <a:r>
              <a:rPr lang="ko-KR" altLang="ko-KR" dirty="0">
                <a:ea typeface="Malgun Gothic" panose="020B0503020000020004" pitchFamily="50" charset="-127"/>
              </a:rPr>
              <a:t>서</a:t>
            </a:r>
            <a:r>
              <a:rPr lang="en-US" altLang="ko-KR" dirty="0">
                <a:ea typeface="Malgun Gothic" panose="020B0503020000020004" pitchFamily="50" charset="-127"/>
              </a:rPr>
              <a:t> 해</a:t>
            </a:r>
            <a:r>
              <a:rPr lang="ko-KR" altLang="ko-KR" dirty="0">
                <a:ea typeface="Malgun Gothic" panose="020B0503020000020004" pitchFamily="50" charset="-127"/>
              </a:rPr>
              <a:t>당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명령어를</a:t>
            </a:r>
            <a:r>
              <a:rPr lang="en-US" altLang="ko-KR" dirty="0">
                <a:ea typeface="Malgun Gothic" panose="020B0503020000020004" pitchFamily="50" charset="-127"/>
              </a:rPr>
              <a:t> 수</a:t>
            </a:r>
            <a:r>
              <a:rPr lang="ko-KR" altLang="ko-KR" dirty="0" err="1">
                <a:ea typeface="Malgun Gothic" panose="020B0503020000020004" pitchFamily="50" charset="-127"/>
              </a:rPr>
              <a:t>행하던중의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en-US" altLang="ko-KR" dirty="0" err="1">
                <a:ea typeface="Malgun Gothic" panose="020B0503020000020004" pitchFamily="50" charset="-127"/>
              </a:rPr>
              <a:t>에러</a:t>
            </a:r>
            <a:r>
              <a:rPr lang="ko-KR" altLang="ko-KR" dirty="0">
                <a:ea typeface="Malgun Gothic" panose="020B0503020000020004" pitchFamily="50" charset="-127"/>
              </a:rPr>
              <a:t>에</a:t>
            </a:r>
            <a:r>
              <a:rPr lang="en-US" altLang="ko-KR" dirty="0">
                <a:ea typeface="Malgun Gothic" panose="020B0503020000020004" pitchFamily="50" charset="-127"/>
              </a:rPr>
              <a:t> 관</a:t>
            </a:r>
            <a:r>
              <a:rPr lang="ko-KR" altLang="ko-KR" dirty="0">
                <a:ea typeface="Malgun Gothic" panose="020B0503020000020004" pitchFamily="50" charset="-127"/>
              </a:rPr>
              <a:t>한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글이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많이</a:t>
            </a:r>
            <a:r>
              <a:rPr lang="en-US" altLang="ko-KR" dirty="0">
                <a:ea typeface="Malgun Gothic" panose="020B0503020000020004" pitchFamily="50" charset="-127"/>
              </a:rPr>
              <a:t> </a:t>
            </a:r>
            <a:r>
              <a:rPr lang="ko-KR" altLang="ko-KR" dirty="0">
                <a:ea typeface="Malgun Gothic" panose="020B0503020000020004" pitchFamily="50" charset="-127"/>
              </a:rPr>
              <a:t>올라온다</a:t>
            </a:r>
            <a:r>
              <a:rPr lang="en-US" altLang="ko-KR" dirty="0">
                <a:ea typeface="Malgun Gothic" panose="020B0503020000020004" pitchFamily="50" charset="-127"/>
              </a:rPr>
              <a:t>.</a:t>
            </a:r>
            <a:endParaRPr lang="ko-KR" altLang="ko-KR" dirty="0"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97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447A-73E1-4CBE-9589-B8D6185B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Lite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74705-F14B-45AD-9FB6-8767CE05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이유 </a:t>
            </a:r>
            <a:r>
              <a:rPr lang="en-US" altLang="ko-KR" dirty="0"/>
              <a:t>: </a:t>
            </a:r>
            <a:r>
              <a:rPr lang="ko-KR" altLang="en-US" dirty="0"/>
              <a:t>볼륨이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설치</a:t>
            </a:r>
            <a:r>
              <a:rPr lang="en-US" altLang="ko-KR" dirty="0"/>
              <a:t>: </a:t>
            </a:r>
          </a:p>
          <a:p>
            <a:r>
              <a:rPr lang="ko-KR" altLang="ko-KR" dirty="0">
                <a:hlinkClick r:id="rId2"/>
              </a:rPr>
              <a:t>https://www.tensorflow.org/lite/guide/python</a:t>
            </a:r>
            <a:r>
              <a:rPr lang="ko-KR" altLang="ko-KR" dirty="0"/>
              <a:t>에서</a:t>
            </a:r>
            <a:r>
              <a:rPr lang="en-US" altLang="ko-KR" strike="sngStrike" dirty="0"/>
              <a:t> </a:t>
            </a:r>
            <a:endParaRPr lang="ko-KR" altLang="ko-KR" dirty="0"/>
          </a:p>
          <a:p>
            <a:r>
              <a:rPr lang="ko-KR" altLang="ko-KR" dirty="0">
                <a:hlinkClick r:id="rId3"/>
              </a:rPr>
              <a:t>tflite_runtime-1.14.0-cp37-cp37m-linux_armv7l.whl</a:t>
            </a:r>
            <a:r>
              <a:rPr lang="en-US" altLang="ko-KR" dirty="0"/>
              <a:t> </a:t>
            </a:r>
            <a:r>
              <a:rPr lang="ko-KR" altLang="ko-KR" dirty="0"/>
              <a:t>다운로드</a:t>
            </a:r>
            <a:r>
              <a:rPr lang="en-US" altLang="ko-KR" dirty="0"/>
              <a:t> </a:t>
            </a:r>
            <a:r>
              <a:rPr lang="ko-KR" altLang="ko-KR" dirty="0"/>
              <a:t>받고</a:t>
            </a:r>
          </a:p>
          <a:p>
            <a:r>
              <a:rPr lang="x-none" altLang="ko-KR" dirty="0"/>
              <a:t>Pip3 install </a:t>
            </a:r>
            <a:r>
              <a:rPr lang="en-US" altLang="ko-KR" dirty="0"/>
              <a:t>tflite_runtime-1.14.0-cp37-cp37m-linux_armv7l.whl</a:t>
            </a:r>
            <a:endParaRPr lang="ko-KR" altLang="ko-KR" dirty="0"/>
          </a:p>
          <a:p>
            <a:r>
              <a:rPr lang="ko-KR" altLang="ko-KR" dirty="0"/>
              <a:t>하면</a:t>
            </a:r>
            <a:r>
              <a:rPr lang="en-US" altLang="ko-KR" dirty="0"/>
              <a:t> </a:t>
            </a:r>
            <a:r>
              <a:rPr lang="ko-KR" altLang="ko-KR" dirty="0"/>
              <a:t>끝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50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70358-DD7B-4301-8FF7-E89E6F24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0A6D9-6A65-4087-820B-FE618BCC8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 </a:t>
            </a:r>
            <a:r>
              <a:rPr lang="en-US" altLang="ko-KR" dirty="0"/>
              <a:t>: </a:t>
            </a:r>
            <a:r>
              <a:rPr lang="ko-KR" altLang="en-US" dirty="0"/>
              <a:t>특정 색으로 둘러 쌓인 사진인식 분류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색 필터 통과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contour</a:t>
            </a:r>
            <a:r>
              <a:rPr lang="ko-KR" altLang="en-US" dirty="0"/>
              <a:t> 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Bounding rectangle </a:t>
            </a:r>
            <a:r>
              <a:rPr lang="ko-KR" altLang="en-US" dirty="0"/>
              <a:t>치기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테두리 제거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971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FD50C-35BC-4F33-92FC-85FC54A5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색필터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8CD83-C58C-4D57-883B-98265C6E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색 영역은 </a:t>
            </a:r>
            <a:r>
              <a:rPr lang="en-US" altLang="ko-KR" b="1" dirty="0"/>
              <a:t>BGR</a:t>
            </a:r>
            <a:r>
              <a:rPr lang="ko-KR" altLang="en-US" b="1" dirty="0"/>
              <a:t>형식 </a:t>
            </a:r>
            <a:r>
              <a:rPr lang="ko-KR" altLang="en-US" dirty="0"/>
              <a:t>사용 </a:t>
            </a:r>
            <a:r>
              <a:rPr lang="en-US" altLang="ko-KR" dirty="0"/>
              <a:t>3</a:t>
            </a:r>
            <a:r>
              <a:rPr lang="ko-KR" altLang="en-US" dirty="0"/>
              <a:t>차원 직교좌표 공간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인접한색상을 표현하는데 </a:t>
            </a:r>
            <a:r>
              <a:rPr lang="en-US" altLang="ko-KR" dirty="0"/>
              <a:t>3</a:t>
            </a:r>
            <a:r>
              <a:rPr lang="ko-KR" altLang="en-US" dirty="0"/>
              <a:t>축의 값을 모두 고려해야함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색 범위 지정 힘듦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HSV </a:t>
            </a:r>
            <a:r>
              <a:rPr lang="ko-KR" altLang="en-US" dirty="0"/>
              <a:t>색 공간을 이용해야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색</a:t>
            </a:r>
            <a:r>
              <a:rPr lang="en-US" altLang="ko-KR" dirty="0"/>
              <a:t>,</a:t>
            </a:r>
            <a:r>
              <a:rPr lang="ko-KR" altLang="en-US" dirty="0"/>
              <a:t>채도</a:t>
            </a:r>
            <a:r>
              <a:rPr lang="en-US" altLang="ko-KR" dirty="0"/>
              <a:t>,</a:t>
            </a:r>
            <a:r>
              <a:rPr lang="ko-KR" altLang="en-US" dirty="0"/>
              <a:t>명도</a:t>
            </a:r>
            <a:r>
              <a:rPr lang="en-US" altLang="ko-KR" dirty="0"/>
              <a:t>)</a:t>
            </a:r>
            <a:r>
              <a:rPr lang="ko-KR" altLang="en-US" dirty="0"/>
              <a:t>를 기준으로 원뿔 공간을 사용해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인접한 색의 범위를 충분히 표현가능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B3D65-D100-436F-B375-02F0D950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886" y="2872953"/>
            <a:ext cx="2452914" cy="2256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00A303-4AA9-4B37-AF1E-7F314847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9" y="4863193"/>
            <a:ext cx="2659743" cy="19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26AEB-54B5-4714-914C-17F897CB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 </a:t>
            </a:r>
            <a:r>
              <a:rPr lang="ko-KR" altLang="en-US" dirty="0" err="1"/>
              <a:t>색필터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CD6C34-1926-4CF4-B5C9-CCC988CC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690688"/>
            <a:ext cx="10515600" cy="4351338"/>
          </a:xfrm>
        </p:spPr>
        <p:txBody>
          <a:bodyPr/>
          <a:lstStyle/>
          <a:p>
            <a:r>
              <a:rPr lang="en-US" altLang="ko-KR" dirty="0"/>
              <a:t>cv2.cvtColor</a:t>
            </a:r>
            <a:r>
              <a:rPr lang="ko-KR" altLang="en-US" dirty="0"/>
              <a:t>의 </a:t>
            </a:r>
            <a:r>
              <a:rPr lang="en-US" altLang="ko-KR" dirty="0"/>
              <a:t>cv2.COLOR_BGR2HSV</a:t>
            </a:r>
            <a:r>
              <a:rPr lang="ko-KR" altLang="en-US" dirty="0"/>
              <a:t>를 이용하여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필터를 거침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필터 반환 값은 흑백의 마스크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BC8EB-14F8-4A64-BB7F-496B1856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48" y="2991643"/>
            <a:ext cx="7853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2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9AC3C-432B-47DE-A5BB-2D199E56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Contour</a:t>
            </a:r>
            <a:r>
              <a:rPr lang="ko-KR" altLang="en-US" dirty="0"/>
              <a:t>찾기</a:t>
            </a:r>
            <a:r>
              <a:rPr lang="en-US" altLang="ko-KR" dirty="0"/>
              <a:t>(</a:t>
            </a:r>
            <a:r>
              <a:rPr lang="ko-KR" altLang="en-US" dirty="0"/>
              <a:t>윤곽 추적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FE084-3FD1-4974-9382-A7FC6C5A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 이미지는 이진화 된 이미지이어야 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따라서 색필터의 </a:t>
            </a:r>
            <a:r>
              <a:rPr lang="ko-KR" altLang="en-US" dirty="0" err="1"/>
              <a:t>반환값인</a:t>
            </a:r>
            <a:r>
              <a:rPr lang="ko-KR" altLang="en-US" dirty="0"/>
              <a:t> 마스크에서 </a:t>
            </a:r>
            <a:r>
              <a:rPr lang="en-US" altLang="ko-KR" dirty="0"/>
              <a:t>contour</a:t>
            </a:r>
            <a:r>
              <a:rPr lang="ko-KR" altLang="en-US" dirty="0"/>
              <a:t>를 찾는다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찾은 모든 </a:t>
            </a:r>
            <a:r>
              <a:rPr lang="en-US" altLang="ko-KR" dirty="0"/>
              <a:t>contour</a:t>
            </a:r>
            <a:r>
              <a:rPr lang="ko-KR" altLang="en-US" dirty="0"/>
              <a:t>에서 </a:t>
            </a:r>
            <a:r>
              <a:rPr lang="en-US" altLang="ko-KR" dirty="0"/>
              <a:t>target</a:t>
            </a:r>
            <a:r>
              <a:rPr lang="ko-KR" altLang="en-US" dirty="0"/>
              <a:t>으로 하는 </a:t>
            </a:r>
            <a:r>
              <a:rPr lang="en-US" altLang="ko-KR" dirty="0"/>
              <a:t>contour</a:t>
            </a:r>
            <a:r>
              <a:rPr lang="ko-KR" altLang="en-US" dirty="0"/>
              <a:t>를 골라낸다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ko-KR" dirty="0"/>
              <a:t>가장</a:t>
            </a:r>
            <a:r>
              <a:rPr lang="en-US" altLang="ko-KR" dirty="0"/>
              <a:t> </a:t>
            </a:r>
            <a:r>
              <a:rPr lang="ko-KR" altLang="ko-KR" dirty="0"/>
              <a:t>넓은</a:t>
            </a:r>
            <a:r>
              <a:rPr lang="en-US" altLang="ko-KR" dirty="0"/>
              <a:t> contour</a:t>
            </a:r>
            <a:r>
              <a:rPr lang="ko-KR" altLang="en-US" dirty="0"/>
              <a:t>가 </a:t>
            </a:r>
            <a:r>
              <a:rPr lang="en-US" altLang="ko-KR" dirty="0"/>
              <a:t>target</a:t>
            </a:r>
            <a:r>
              <a:rPr lang="ko-KR" altLang="en-US" dirty="0"/>
              <a:t>으로 하는 </a:t>
            </a:r>
            <a:r>
              <a:rPr lang="en-US" altLang="ko-KR" dirty="0"/>
              <a:t>contour</a:t>
            </a:r>
            <a:r>
              <a:rPr lang="ko-KR" altLang="en-US" dirty="0"/>
              <a:t>라고 할 수 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를 둘러싸는 사각형의 정보를 받아 원본 이미지에서 잘라낸다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66765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3E72-1E97-44D7-B7A3-921F773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findContours</a:t>
            </a:r>
            <a:r>
              <a:rPr lang="en-US" altLang="ko-KR" dirty="0"/>
              <a:t>(image, mode, method) </a:t>
            </a:r>
            <a:r>
              <a:rPr lang="en-US" altLang="ko-KR" dirty="0" err="1"/>
              <a:t>opencv</a:t>
            </a:r>
            <a:r>
              <a:rPr lang="en-US" altLang="ko-KR" dirty="0"/>
              <a:t> 3.x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FF08F-D49F-41BD-B053-99E5D410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: </a:t>
            </a:r>
            <a:r>
              <a:rPr lang="ko-KR" altLang="en-US" dirty="0"/>
              <a:t>이진화 된 이미지</a:t>
            </a:r>
            <a:endParaRPr lang="en-US" altLang="ko-KR" dirty="0"/>
          </a:p>
          <a:p>
            <a:r>
              <a:rPr lang="en-US" altLang="ko-KR" dirty="0"/>
              <a:t>mode : contour</a:t>
            </a:r>
            <a:r>
              <a:rPr lang="ko-KR" altLang="en-US" dirty="0"/>
              <a:t> 찾는 방법</a:t>
            </a:r>
            <a:endParaRPr lang="en-US" altLang="ko-KR" dirty="0"/>
          </a:p>
          <a:p>
            <a:r>
              <a:rPr lang="en-US" altLang="ko-KR" dirty="0"/>
              <a:t>method : contour</a:t>
            </a:r>
            <a:r>
              <a:rPr lang="ko-KR" altLang="en-US" dirty="0"/>
              <a:t> 근사화 방법</a:t>
            </a:r>
            <a:endParaRPr lang="en-US" altLang="ko-KR" dirty="0"/>
          </a:p>
          <a:p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image : 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를 그려서 출력</a:t>
            </a:r>
            <a:endParaRPr lang="en-US" altLang="ko-KR" dirty="0"/>
          </a:p>
          <a:p>
            <a:pPr lvl="1"/>
            <a:r>
              <a:rPr lang="en-US" altLang="ko-KR" dirty="0"/>
              <a:t>contours : 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들의 정보 </a:t>
            </a:r>
            <a:r>
              <a:rPr lang="en-US" altLang="ko-KR" dirty="0"/>
              <a:t>list</a:t>
            </a:r>
          </a:p>
          <a:p>
            <a:pPr lvl="1"/>
            <a:r>
              <a:rPr lang="en-US" altLang="ko-KR" dirty="0"/>
              <a:t>hierarchy : contour</a:t>
            </a:r>
            <a:r>
              <a:rPr lang="ko-KR" altLang="en-US" dirty="0"/>
              <a:t>의 상하구조</a:t>
            </a:r>
            <a:r>
              <a:rPr lang="en-US" altLang="ko-KR" dirty="0">
                <a:hlinkClick r:id="rId2"/>
              </a:rPr>
              <a:t> </a:t>
            </a:r>
            <a:r>
              <a:rPr lang="en-US" altLang="ko-KR" sz="1100" dirty="0">
                <a:hlinkClick r:id="rId2"/>
              </a:rPr>
              <a:t>&lt;https://docs.opencv.org/3.4/d9/d8b/tutorial_py_contours_hierarchy.html</a:t>
            </a:r>
            <a:r>
              <a:rPr lang="en-US" altLang="ko-KR" sz="1100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50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43E72-1E97-44D7-B7A3-921F773A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findContours</a:t>
            </a:r>
            <a:r>
              <a:rPr lang="en-US" altLang="ko-KR" dirty="0"/>
              <a:t>(image, mode, method) </a:t>
            </a:r>
            <a:r>
              <a:rPr lang="en-US" altLang="ko-KR" dirty="0" err="1"/>
              <a:t>opencv</a:t>
            </a:r>
            <a:r>
              <a:rPr lang="en-US" altLang="ko-KR" dirty="0"/>
              <a:t> 4.x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FF08F-D49F-41BD-B053-99E5D410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: </a:t>
            </a:r>
            <a:r>
              <a:rPr lang="ko-KR" altLang="en-US" dirty="0"/>
              <a:t>이진화 된 이미지</a:t>
            </a:r>
            <a:endParaRPr lang="en-US" altLang="ko-KR" dirty="0"/>
          </a:p>
          <a:p>
            <a:r>
              <a:rPr lang="en-US" altLang="ko-KR" dirty="0"/>
              <a:t>mode : contour</a:t>
            </a:r>
            <a:r>
              <a:rPr lang="ko-KR" altLang="en-US" dirty="0"/>
              <a:t> 찾는 방법</a:t>
            </a:r>
            <a:endParaRPr lang="en-US" altLang="ko-KR" dirty="0"/>
          </a:p>
          <a:p>
            <a:r>
              <a:rPr lang="en-US" altLang="ko-KR" dirty="0"/>
              <a:t>method : contour</a:t>
            </a:r>
            <a:r>
              <a:rPr lang="ko-KR" altLang="en-US" dirty="0"/>
              <a:t> 근사화 방법</a:t>
            </a:r>
            <a:endParaRPr lang="en-US" altLang="ko-KR" dirty="0"/>
          </a:p>
          <a:p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contours :</a:t>
            </a:r>
            <a:r>
              <a:rPr lang="ko-KR" altLang="en-US" dirty="0"/>
              <a:t>찾은 </a:t>
            </a:r>
            <a:r>
              <a:rPr lang="en-US" altLang="ko-KR" dirty="0"/>
              <a:t>contour</a:t>
            </a:r>
            <a:r>
              <a:rPr lang="ko-KR" altLang="en-US" dirty="0"/>
              <a:t>들의 정보 </a:t>
            </a:r>
            <a:r>
              <a:rPr lang="en-US" altLang="ko-KR" dirty="0"/>
              <a:t>list</a:t>
            </a:r>
          </a:p>
          <a:p>
            <a:pPr lvl="1"/>
            <a:r>
              <a:rPr lang="en-US" altLang="ko-KR" dirty="0"/>
              <a:t>hierarchy :</a:t>
            </a:r>
            <a:r>
              <a:rPr lang="en-US" altLang="ko-KR" sz="2800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contour</a:t>
            </a:r>
            <a:r>
              <a:rPr lang="ko-KR" altLang="en-US" dirty="0">
                <a:solidFill>
                  <a:prstClr val="black"/>
                </a:solidFill>
              </a:rPr>
              <a:t>의 상하구조</a:t>
            </a:r>
            <a:r>
              <a:rPr lang="en-US" altLang="ko-KR" dirty="0">
                <a:solidFill>
                  <a:prstClr val="blac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&lt;https://docs.opencv.org/3.4/d9/d8b/tutorial_py_contours_hierarchy.html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0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B4134-9C49-478F-B623-CA145A6A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rectangle </a:t>
            </a:r>
            <a:r>
              <a:rPr lang="ko-KR" altLang="en-US" dirty="0"/>
              <a:t>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39DEE5-BA31-4123-B243-B689FBB8C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989" y="1913567"/>
            <a:ext cx="6147811" cy="4376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A4B51-9C98-4E7E-99DA-9EB174E46488}"/>
              </a:ext>
            </a:extLst>
          </p:cNvPr>
          <p:cNvSpPr txBox="1"/>
          <p:nvPr/>
        </p:nvSpPr>
        <p:spPr>
          <a:xfrm flipH="1">
            <a:off x="482600" y="24257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x, y, w, h = cv2.boundingRect(c0)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 err="1"/>
              <a:t>plt.imshow</a:t>
            </a:r>
            <a:r>
              <a:rPr lang="en-US" altLang="ko-KR" dirty="0"/>
              <a:t>(</a:t>
            </a:r>
            <a:r>
              <a:rPr lang="en-US" altLang="ko-KR" dirty="0" err="1"/>
              <a:t>RGB_frame</a:t>
            </a:r>
            <a:r>
              <a:rPr lang="en-US" altLang="ko-KR" dirty="0"/>
              <a:t>[</a:t>
            </a:r>
            <a:r>
              <a:rPr lang="en-US" altLang="ko-KR" dirty="0" err="1"/>
              <a:t>y:y+h,x:x+w</a:t>
            </a:r>
            <a:r>
              <a:rPr lang="en-US" altLang="ko-KR" dirty="0"/>
              <a:t>,:])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68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C91AC-F721-4A17-AE96-372D516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72DBC-849E-4A6C-BC2A-8FCD77938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설정</a:t>
            </a:r>
            <a:endParaRPr lang="en-US" altLang="ko-KR" dirty="0"/>
          </a:p>
          <a:p>
            <a:pPr lvl="1"/>
            <a:r>
              <a:rPr lang="ko-KR" altLang="en-US" dirty="0"/>
              <a:t>카메라설정</a:t>
            </a:r>
            <a:endParaRPr lang="en-US" altLang="ko-KR" dirty="0"/>
          </a:p>
          <a:p>
            <a:pPr lvl="1"/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lite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모델 사용 테스트</a:t>
            </a:r>
            <a:endParaRPr lang="en-US" altLang="ko-KR" dirty="0"/>
          </a:p>
          <a:p>
            <a:r>
              <a:rPr lang="ko-KR" altLang="en-US" dirty="0"/>
              <a:t>모델 개발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431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ACA03-1816-4C47-82AF-991C7C2C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제거</a:t>
            </a:r>
            <a:endParaRPr lang="ko-KR" altLang="en-US" dirty="0"/>
          </a:p>
        </p:txBody>
      </p:sp>
      <p:pic>
        <p:nvPicPr>
          <p:cNvPr id="4" name="내용 개체 틀 3" descr="개, 실내, 앉아있는, 동물이(가) 표시된 사진&#10;&#10;자동 생성된 설명">
            <a:extLst>
              <a:ext uri="{FF2B5EF4-FFF2-40B4-BE49-F238E27FC236}">
                <a16:creationId xmlns:a16="http://schemas.microsoft.com/office/drawing/2014/main" id="{F08B240B-9D7D-454E-909A-6B917951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03186"/>
            <a:ext cx="2419688" cy="22767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778C07-6C62-4CA9-BDEC-AC225012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2" y="1850791"/>
            <a:ext cx="2724530" cy="238158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3ADF24-B241-45CA-89FB-DB1663D1DE94}"/>
              </a:ext>
            </a:extLst>
          </p:cNvPr>
          <p:cNvSpPr/>
          <p:nvPr/>
        </p:nvSpPr>
        <p:spPr>
          <a:xfrm>
            <a:off x="3976879" y="3564029"/>
            <a:ext cx="1612900" cy="1054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B31D3-0B01-4FBF-905C-710BCA23BD9E}"/>
              </a:ext>
            </a:extLst>
          </p:cNvPr>
          <p:cNvSpPr txBox="1"/>
          <p:nvPr/>
        </p:nvSpPr>
        <p:spPr>
          <a:xfrm>
            <a:off x="4432206" y="289242"/>
            <a:ext cx="4655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테두리를 포함하는 이미지에서</a:t>
            </a:r>
            <a:endParaRPr lang="en-US" altLang="ko-KR" dirty="0"/>
          </a:p>
          <a:p>
            <a:r>
              <a:rPr lang="ko-KR" altLang="en-US" dirty="0"/>
              <a:t> 색필터를 거치고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반환 받은 마스크를 반전하고</a:t>
            </a:r>
            <a:endParaRPr lang="en-US" altLang="ko-KR" dirty="0"/>
          </a:p>
          <a:p>
            <a:r>
              <a:rPr lang="ko-KR" altLang="en-US" dirty="0"/>
              <a:t> 다시 가장 큰 </a:t>
            </a:r>
            <a:r>
              <a:rPr lang="ko-KR" altLang="en-US" dirty="0" err="1"/>
              <a:t>컨투어를</a:t>
            </a:r>
            <a:r>
              <a:rPr lang="ko-KR" altLang="en-US" dirty="0"/>
              <a:t> 찾아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bounding box </a:t>
            </a:r>
            <a:r>
              <a:rPr lang="ko-KR" altLang="en-US" dirty="0"/>
              <a:t>의 정보로 사진을 잘라낸다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9530B2-EE3F-429A-B0B9-56E78584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9979"/>
            <a:ext cx="3028950" cy="2514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4FBE-D6A5-4B4E-A2D9-0E328B823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844" y="4179979"/>
            <a:ext cx="30575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9BDEC-92C6-4FC2-A2D1-66DFEC70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전처리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CC665-571C-443F-AE12-840F8056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 descr="contours &#10;ace &#10;Fil &#10;Fil &#10;• Index &#10;mage &#10;S python3 findContours . py ">
            <a:extLst>
              <a:ext uri="{FF2B5EF4-FFF2-40B4-BE49-F238E27FC236}">
                <a16:creationId xmlns:a16="http://schemas.microsoft.com/office/drawing/2014/main" id="{D9054BAE-7933-45E3-B2EA-93747AB55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1755192"/>
            <a:ext cx="119538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B880C5-2B4A-40D1-A3B4-468A2E0DC221}"/>
              </a:ext>
            </a:extLst>
          </p:cNvPr>
          <p:cNvSpPr/>
          <p:nvPr/>
        </p:nvSpPr>
        <p:spPr>
          <a:xfrm>
            <a:off x="2021305" y="5992297"/>
            <a:ext cx="8550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소스 </a:t>
            </a:r>
            <a:r>
              <a:rPr lang="en-US" altLang="ko-KR" dirty="0">
                <a:hlinkClick r:id="rId3"/>
              </a:rPr>
              <a:t>: https://github.com/hoo0681/raspi4withTF/blob/master/findContours.py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95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8203C-1250-4E9A-95BD-85F8CA3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4912E-7E10-43AA-8EE1-8DD1FE590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학습된 모델을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제대로 사용할 수 있을지 확인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모델 로드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입력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view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출력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view 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invoke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40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B1AD-B779-4933-ABA3-C0188A2A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</a:t>
            </a:r>
            <a:r>
              <a:rPr lang="ko-KR" altLang="en-US" sz="2400" dirty="0"/>
              <a:t>모델로드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3033E-757C-432C-B793-16AEAA37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tflite</a:t>
            </a:r>
            <a:r>
              <a:rPr lang="x-none" altLang="ko-KR" dirty="0"/>
              <a:t>.interpreter(</a:t>
            </a:r>
            <a:r>
              <a:rPr lang="en-US" altLang="ko-KR" dirty="0" err="1"/>
              <a:t>model_path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interpreter.allocate_tensors</a:t>
            </a:r>
            <a:r>
              <a:rPr lang="en-US" altLang="ko-KR" dirty="0"/>
              <a:t>()</a:t>
            </a:r>
            <a:r>
              <a:rPr lang="ko-KR" altLang="en-US" dirty="0"/>
              <a:t>를 이용</a:t>
            </a:r>
            <a:r>
              <a:rPr lang="ko-KR" altLang="ko-KR" dirty="0"/>
              <a:t>하</a:t>
            </a:r>
            <a:r>
              <a:rPr lang="ko-KR" altLang="en-US" dirty="0"/>
              <a:t>여</a:t>
            </a:r>
            <a:r>
              <a:rPr lang="en-US" altLang="ko-KR" dirty="0"/>
              <a:t> </a:t>
            </a:r>
            <a:r>
              <a:rPr lang="ko-KR" altLang="ko-KR" dirty="0"/>
              <a:t>모델</a:t>
            </a:r>
            <a:r>
              <a:rPr lang="en-US" altLang="ko-KR" dirty="0"/>
              <a:t> </a:t>
            </a:r>
            <a:r>
              <a:rPr lang="ko-KR" altLang="ko-KR" dirty="0"/>
              <a:t>로딩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model_path</a:t>
            </a:r>
            <a:r>
              <a:rPr lang="ko-KR" altLang="en-US" dirty="0"/>
              <a:t>에 있는 모델을 메모리에 </a:t>
            </a:r>
            <a:r>
              <a:rPr lang="en-US" altLang="ko-KR" dirty="0"/>
              <a:t>allocate</a:t>
            </a:r>
            <a:r>
              <a:rPr lang="ko-KR" altLang="en-US" dirty="0"/>
              <a:t>하는 것 같지만 정확히는 잘 모르겠음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DEBBF-5F72-4D7E-8D43-EC48EEE8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8900606" cy="17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9105-8ADD-4CBE-A186-A81EFB01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 </a:t>
            </a:r>
            <a:r>
              <a:rPr lang="en-US" altLang="ko-KR" sz="3200" dirty="0"/>
              <a:t>tensor view </a:t>
            </a:r>
            <a:r>
              <a:rPr lang="ko-KR" altLang="en-US" sz="3200" dirty="0"/>
              <a:t>찾기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CB907-EC92-4BB6-9152-74B840E1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tensor(index) </a:t>
            </a:r>
            <a:r>
              <a:rPr lang="ko-KR" altLang="en-US" dirty="0"/>
              <a:t>메소드를 사용하여 원하는 </a:t>
            </a:r>
            <a:r>
              <a:rPr lang="ko-KR" altLang="en-US" dirty="0" err="1"/>
              <a:t>텐서</a:t>
            </a:r>
            <a:r>
              <a:rPr lang="ko-KR" altLang="en-US" dirty="0"/>
              <a:t> 버퍼의 </a:t>
            </a:r>
            <a:r>
              <a:rPr lang="en-US" altLang="ko-KR" dirty="0" err="1"/>
              <a:t>numpy</a:t>
            </a:r>
            <a:r>
              <a:rPr lang="en-US" altLang="ko-KR" dirty="0"/>
              <a:t> view </a:t>
            </a:r>
            <a:r>
              <a:rPr lang="ko-KR" altLang="en-US" dirty="0"/>
              <a:t>를 반환하는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함수</a:t>
            </a:r>
            <a:r>
              <a:rPr lang="ko-KR" altLang="en-US" dirty="0"/>
              <a:t>를 받을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</a:t>
            </a:r>
            <a:r>
              <a:rPr lang="x-none" altLang="ko-KR" dirty="0"/>
              <a:t>et_input_details(</a:t>
            </a:r>
            <a:r>
              <a:rPr lang="en-US" altLang="ko-KR" dirty="0"/>
              <a:t> </a:t>
            </a:r>
            <a:r>
              <a:rPr lang="x-none" altLang="ko-KR" dirty="0"/>
              <a:t>) </a:t>
            </a:r>
            <a:r>
              <a:rPr lang="ko-KR" altLang="en-US" dirty="0"/>
              <a:t>메소드를 이용하여 </a:t>
            </a:r>
            <a:r>
              <a:rPr lang="ko-KR" altLang="ko-KR" dirty="0"/>
              <a:t>모델의</a:t>
            </a:r>
            <a:r>
              <a:rPr lang="en-US" altLang="ko-KR" dirty="0"/>
              <a:t> </a:t>
            </a:r>
            <a:r>
              <a:rPr lang="ko-KR" altLang="ko-KR" dirty="0"/>
              <a:t>입력</a:t>
            </a:r>
            <a:r>
              <a:rPr lang="en-US" altLang="ko-KR" dirty="0"/>
              <a:t> </a:t>
            </a:r>
            <a:r>
              <a:rPr lang="x-none" altLang="ko-KR" dirty="0"/>
              <a:t>tensor</a:t>
            </a:r>
            <a:r>
              <a:rPr lang="ko-KR" altLang="ko-KR" dirty="0"/>
              <a:t>의</a:t>
            </a:r>
            <a:r>
              <a:rPr lang="en-US" altLang="ko-KR" dirty="0"/>
              <a:t> </a:t>
            </a:r>
            <a:r>
              <a:rPr lang="ko-KR" altLang="ko-KR" dirty="0"/>
              <a:t>정보</a:t>
            </a:r>
            <a:r>
              <a:rPr lang="en-US" altLang="ko-KR" dirty="0"/>
              <a:t>(</a:t>
            </a:r>
            <a:r>
              <a:rPr lang="x-none" altLang="ko-KR" dirty="0"/>
              <a:t>name,index,shape,dtype,quantization)</a:t>
            </a:r>
            <a:r>
              <a:rPr lang="ko-KR" altLang="en-US" dirty="0" err="1"/>
              <a:t>를</a:t>
            </a:r>
            <a:r>
              <a:rPr lang="ko-KR" altLang="en-US" dirty="0"/>
              <a:t>  알 수 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B0A25-F024-4EC4-B4FA-5A5DC3DB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4" y="4279458"/>
            <a:ext cx="11512431" cy="8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C47C8-9471-4FEF-90B1-BA1151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사용 테스트</a:t>
            </a:r>
            <a:r>
              <a:rPr lang="en-US" altLang="ko-KR" dirty="0"/>
              <a:t>_ </a:t>
            </a:r>
            <a:r>
              <a:rPr lang="en-US" altLang="ko-KR" sz="3200" dirty="0"/>
              <a:t>Invoke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7C3AF-2271-4E66-BE37-2A2C4776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</a:t>
            </a:r>
            <a:r>
              <a:rPr lang="ko-KR" altLang="en-US" dirty="0" err="1"/>
              <a:t>로딩했고</a:t>
            </a:r>
            <a:r>
              <a:rPr lang="ko-KR" altLang="en-US" dirty="0"/>
              <a:t> 입출력 </a:t>
            </a:r>
            <a:r>
              <a:rPr lang="en-US" altLang="ko-KR" dirty="0"/>
              <a:t>tensor view</a:t>
            </a:r>
            <a:r>
              <a:rPr lang="ko-KR" altLang="en-US" dirty="0"/>
              <a:t>를 찾아 입력을 했으면 </a:t>
            </a:r>
            <a:endParaRPr lang="en-US" altLang="ko-KR" dirty="0"/>
          </a:p>
          <a:p>
            <a:r>
              <a:rPr lang="en-US" altLang="ko-KR" dirty="0"/>
              <a:t>invoke</a:t>
            </a:r>
            <a:r>
              <a:rPr lang="ko-KR" altLang="en-US" dirty="0"/>
              <a:t>메소드를 호출하면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60E05-972E-4524-A770-3BAD588B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5" t="46784" r="-236" b="7963"/>
          <a:stretch/>
        </p:blipFill>
        <p:spPr>
          <a:xfrm>
            <a:off x="838200" y="2843296"/>
            <a:ext cx="10055007" cy="36495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C7AECC-FD11-41E0-AEEA-F5A35464A6C0}"/>
              </a:ext>
            </a:extLst>
          </p:cNvPr>
          <p:cNvSpPr/>
          <p:nvPr/>
        </p:nvSpPr>
        <p:spPr>
          <a:xfrm>
            <a:off x="838200" y="6492875"/>
            <a:ext cx="8517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https://github.com/hoo0681/raspi4withTF/blob/master/classification.py#L63-L66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494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3948B-2BBB-4B2F-998B-D50B0AA4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C17A8-1D78-4B73-B62F-B1D9CEB4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세트 </a:t>
            </a:r>
            <a:r>
              <a:rPr lang="en-US" altLang="ko-KR" dirty="0"/>
              <a:t>: </a:t>
            </a:r>
            <a:r>
              <a:rPr lang="ko-KR" altLang="en-US" dirty="0"/>
              <a:t>개</a:t>
            </a:r>
            <a:r>
              <a:rPr lang="en-US" altLang="ko-KR" dirty="0"/>
              <a:t>vs</a:t>
            </a:r>
            <a:r>
              <a:rPr lang="ko-KR" altLang="en-US" dirty="0"/>
              <a:t>고양이</a:t>
            </a:r>
            <a:r>
              <a:rPr lang="en-US" altLang="ko-KR" sz="1800" dirty="0"/>
              <a:t>&lt;</a:t>
            </a:r>
            <a:r>
              <a:rPr lang="en-US" altLang="ko-KR" sz="1800" dirty="0">
                <a:hlinkClick r:id="rId2"/>
              </a:rPr>
              <a:t>https://www.kaggle.com/c/dogs-vs-cats/data</a:t>
            </a:r>
            <a:r>
              <a:rPr lang="en-US" altLang="ko-KR" sz="1800" dirty="0"/>
              <a:t>&gt;</a:t>
            </a:r>
          </a:p>
          <a:p>
            <a:r>
              <a:rPr lang="en-US" altLang="ko-KR" dirty="0" err="1"/>
              <a:t>Colab</a:t>
            </a:r>
            <a:r>
              <a:rPr lang="ko-KR" altLang="en-US" dirty="0"/>
              <a:t>에서 학습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ko-KR" altLang="en-US" dirty="0"/>
              <a:t>의 </a:t>
            </a:r>
            <a:r>
              <a:rPr lang="en-US" altLang="ko-KR" dirty="0" err="1"/>
              <a:t>imageGenerator</a:t>
            </a:r>
            <a:r>
              <a:rPr lang="ko-KR" altLang="en-US" dirty="0"/>
              <a:t>의 </a:t>
            </a:r>
            <a:r>
              <a:rPr lang="en-US" altLang="ko-KR" dirty="0" err="1"/>
              <a:t>flow_from_directory</a:t>
            </a:r>
            <a:r>
              <a:rPr lang="ko-KR" altLang="en-US" dirty="0"/>
              <a:t>를 이용함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마운트한</a:t>
            </a:r>
            <a:r>
              <a:rPr lang="ko-KR" altLang="en-US" dirty="0"/>
              <a:t> 폴더에서 데이터를 가져오는 경우는 시간이 많이 걸림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colab</a:t>
            </a:r>
            <a:r>
              <a:rPr lang="ko-KR" altLang="en-US" dirty="0">
                <a:sym typeface="Wingdings" panose="05000000000000000000" pitchFamily="2" charset="2"/>
              </a:rPr>
              <a:t>에서 데이터 세트의 압축을 풀고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/>
              <a:t>r</a:t>
            </a:r>
            <a:r>
              <a:rPr lang="x-none" altLang="ko-KR" dirty="0"/>
              <a:t>am</a:t>
            </a:r>
            <a:r>
              <a:rPr lang="ko-KR" altLang="ko-KR" dirty="0"/>
              <a:t>에</a:t>
            </a:r>
            <a:r>
              <a:rPr lang="en-US" altLang="ko-KR" dirty="0"/>
              <a:t> </a:t>
            </a:r>
            <a:r>
              <a:rPr lang="ko-KR" altLang="ko-KR" dirty="0"/>
              <a:t>데이터를</a:t>
            </a:r>
            <a:r>
              <a:rPr lang="en-US" altLang="ko-KR" dirty="0"/>
              <a:t> </a:t>
            </a:r>
            <a:r>
              <a:rPr lang="ko-KR" altLang="ko-KR" dirty="0"/>
              <a:t>올려놓고</a:t>
            </a:r>
            <a:r>
              <a:rPr lang="en-US" altLang="ko-KR" dirty="0"/>
              <a:t> </a:t>
            </a:r>
            <a:r>
              <a:rPr lang="ko-KR" altLang="ko-KR" dirty="0"/>
              <a:t>학습해도</a:t>
            </a:r>
            <a:r>
              <a:rPr lang="en-US" altLang="ko-KR" dirty="0"/>
              <a:t> </a:t>
            </a:r>
            <a:r>
              <a:rPr lang="ko-KR" altLang="en-US" dirty="0" err="1"/>
              <a:t>마운트한</a:t>
            </a:r>
            <a:r>
              <a:rPr lang="ko-KR" altLang="en-US" dirty="0"/>
              <a:t> 폴더에서 데이터를 가져와</a:t>
            </a:r>
            <a:r>
              <a:rPr lang="en-US" altLang="ko-KR" dirty="0"/>
              <a:t> </a:t>
            </a:r>
            <a:r>
              <a:rPr lang="ko-KR" altLang="en-US" dirty="0"/>
              <a:t>학습하는</a:t>
            </a:r>
            <a:r>
              <a:rPr lang="en-US" altLang="ko-KR" dirty="0"/>
              <a:t> </a:t>
            </a:r>
            <a:r>
              <a:rPr lang="ko-KR" altLang="ko-KR" dirty="0"/>
              <a:t>것과</a:t>
            </a:r>
            <a:r>
              <a:rPr lang="en-US" altLang="ko-KR" dirty="0"/>
              <a:t> </a:t>
            </a:r>
            <a:r>
              <a:rPr lang="ko-KR" altLang="en-US" dirty="0"/>
              <a:t>차이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389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BAED5-43A9-42FD-B45F-BE506382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F9678-A579-4CB0-80F7-C634E04C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자체 개발 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layer</a:t>
            </a:r>
            <a:r>
              <a:rPr lang="ko-KR" altLang="en-US" dirty="0"/>
              <a:t>를 처음부터 학습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/>
              <a:t>Transfer Learning </a:t>
            </a:r>
            <a:r>
              <a:rPr lang="en-US" altLang="ko-KR" dirty="0"/>
              <a:t>: dense layer</a:t>
            </a:r>
            <a:r>
              <a:rPr lang="ko-KR" altLang="en-US" dirty="0"/>
              <a:t>만 다시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39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E0BEF-9271-43A5-8F1B-2379EC5B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자체개발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D70F29-152C-4D49-8CCF-CD6F5E96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62" y="1238658"/>
            <a:ext cx="4496427" cy="5525271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FD2FC61-6B23-4988-BABD-CC0C16472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357320"/>
              </p:ext>
            </p:extLst>
          </p:nvPr>
        </p:nvGraphicFramePr>
        <p:xfrm>
          <a:off x="7356389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CB3B6EC-E818-4ECB-B428-664368F55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876215"/>
              </p:ext>
            </p:extLst>
          </p:nvPr>
        </p:nvGraphicFramePr>
        <p:xfrm>
          <a:off x="7565738" y="3771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49577BC-5817-48B7-9B4B-45FA7D9E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12413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9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788B8-55CD-4DCA-BC02-F10715717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자체개발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25069-6D44-46C9-A46A-3145F329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r>
              <a:rPr lang="ko-KR" altLang="en-US" dirty="0"/>
              <a:t>이 발생함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하지만</a:t>
            </a:r>
            <a:endParaRPr lang="en-US" altLang="ko-KR" dirty="0"/>
          </a:p>
          <a:p>
            <a:r>
              <a:rPr lang="en-US" altLang="ko-KR" dirty="0"/>
              <a:t>Training loss</a:t>
            </a:r>
            <a:r>
              <a:rPr lang="ko-KR" altLang="en-US" dirty="0"/>
              <a:t>가 지속적으로 감소하는 것으로 보아 적절한 </a:t>
            </a:r>
            <a:r>
              <a:rPr lang="en-US" altLang="ko-KR" dirty="0"/>
              <a:t>regularization </a:t>
            </a:r>
            <a:r>
              <a:rPr lang="ko-KR" altLang="en-US" dirty="0"/>
              <a:t>을 한다면 충분히 성능이 향상될 것으로 추정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학습에 소요되는 시간이 길어 </a:t>
            </a:r>
            <a:r>
              <a:rPr lang="en-US" altLang="ko-KR" dirty="0"/>
              <a:t>Transfer Learning</a:t>
            </a:r>
            <a:r>
              <a:rPr lang="ko-KR" altLang="en-US" dirty="0"/>
              <a:t>으로도 진행</a:t>
            </a:r>
          </a:p>
        </p:txBody>
      </p:sp>
    </p:spTree>
    <p:extLst>
      <p:ext uri="{BB962C8B-B14F-4D97-AF65-F5344CB8AC3E}">
        <p14:creationId xmlns:p14="http://schemas.microsoft.com/office/powerpoint/2010/main" val="42540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CD5D8-E74D-47AB-A53C-5A7F9F45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D1F56-EF3D-4379-9747-1232A7E2F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x-none" altLang="ko-KR" strike="sngStrike" dirty="0"/>
              <a:t>Window10</a:t>
            </a:r>
          </a:p>
          <a:p>
            <a:r>
              <a:rPr lang="x-none" altLang="ko-KR" strike="sngStrike" dirty="0"/>
              <a:t>Anaconda 1.9.7</a:t>
            </a:r>
          </a:p>
          <a:p>
            <a:r>
              <a:rPr lang="x-none" altLang="ko-KR" strike="sngStrike" dirty="0"/>
              <a:t>cuDNN </a:t>
            </a:r>
            <a:r>
              <a:rPr lang="en-US" altLang="ko-KR" strike="sngStrike" dirty="0"/>
              <a:t>7.6</a:t>
            </a:r>
            <a:endParaRPr lang="ko-KR" altLang="ko-KR" strike="sngStrike" dirty="0"/>
          </a:p>
          <a:p>
            <a:r>
              <a:rPr lang="x-none" altLang="ko-KR" strike="sngStrike" dirty="0"/>
              <a:t>Visual studio 2017</a:t>
            </a:r>
            <a:endParaRPr lang="en-US" altLang="ko-KR" strike="sngStrike" dirty="0"/>
          </a:p>
          <a:p>
            <a:r>
              <a:rPr lang="en-US" altLang="ko-KR" dirty="0" err="1"/>
              <a:t>Colab</a:t>
            </a:r>
            <a:endParaRPr lang="ko-KR" altLang="en-US" dirty="0"/>
          </a:p>
          <a:p>
            <a:r>
              <a:rPr lang="x-none" altLang="ko-KR" dirty="0"/>
              <a:t>Python3.6</a:t>
            </a:r>
          </a:p>
          <a:p>
            <a:r>
              <a:rPr lang="x-none" altLang="ko-KR" dirty="0"/>
              <a:t>CUDA 10.0</a:t>
            </a:r>
          </a:p>
          <a:p>
            <a:r>
              <a:rPr lang="x-none" altLang="ko-KR" dirty="0"/>
              <a:t>Tensorflow 2.0.0</a:t>
            </a:r>
          </a:p>
        </p:txBody>
      </p:sp>
    </p:spTree>
    <p:extLst>
      <p:ext uri="{BB962C8B-B14F-4D97-AF65-F5344CB8AC3E}">
        <p14:creationId xmlns:p14="http://schemas.microsoft.com/office/powerpoint/2010/main" val="13582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00184-94C8-4296-AC70-8BD6C183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2C709-DAFB-4518-96B2-5471C46C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ImageNet</a:t>
            </a:r>
            <a:r>
              <a:rPr lang="ko-KR" altLang="en-US" dirty="0"/>
              <a:t>으로 학습된 </a:t>
            </a:r>
            <a:r>
              <a:rPr lang="en-US" altLang="ko-KR" dirty="0"/>
              <a:t>vgg16</a:t>
            </a:r>
            <a:r>
              <a:rPr lang="ko-KR" altLang="en-US" dirty="0"/>
              <a:t>의 </a:t>
            </a:r>
            <a:r>
              <a:rPr lang="en-US" altLang="ko-KR" dirty="0"/>
              <a:t>layer</a:t>
            </a:r>
            <a:r>
              <a:rPr lang="ko-KR" altLang="en-US" dirty="0"/>
              <a:t>를 이용함</a:t>
            </a:r>
            <a:endParaRPr lang="en-US" altLang="ko-KR" dirty="0"/>
          </a:p>
          <a:p>
            <a:r>
              <a:rPr lang="en-US" altLang="ko-KR" dirty="0" err="1"/>
              <a:t>imageNet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class</a:t>
            </a:r>
            <a:r>
              <a:rPr lang="ko-KR" altLang="en-US" dirty="0"/>
              <a:t>에는 개를 비롯한 다양한 동물이 있고 개는 품종도 구분되어 있어 동물에 대한 </a:t>
            </a:r>
            <a:r>
              <a:rPr lang="en-US" altLang="ko-KR" dirty="0"/>
              <a:t>feature</a:t>
            </a:r>
            <a:r>
              <a:rPr lang="ko-KR" altLang="en-US" dirty="0"/>
              <a:t>를 잘 추출할 것으로 예상함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Frozen Layer</a:t>
            </a:r>
            <a:r>
              <a:rPr lang="ko-KR" altLang="en-US" dirty="0"/>
              <a:t>를 </a:t>
            </a:r>
            <a:r>
              <a:rPr lang="en-US" altLang="ko-KR" dirty="0"/>
              <a:t>caching</a:t>
            </a:r>
            <a:r>
              <a:rPr lang="ko-KR" altLang="en-US" dirty="0"/>
              <a:t>해서 학습속도를 올리는 방법을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062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61D83-AC4C-4D2C-85DC-7270FDD0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CFCF-8ED4-494E-AF97-1EED65DA6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이 되지 않는 레이어들은 같은 입력에 대한 출력이 변하지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transfer learning</a:t>
            </a:r>
            <a:r>
              <a:rPr lang="ko-KR" altLang="en-US" dirty="0"/>
              <a:t>을 할 때 </a:t>
            </a:r>
            <a:r>
              <a:rPr lang="en-US" altLang="ko-KR" dirty="0"/>
              <a:t>freezing </a:t>
            </a:r>
            <a:r>
              <a:rPr lang="ko-KR" altLang="en-US" dirty="0"/>
              <a:t>된 레이어의 출력은 반복해서 계산할 필요가 없으므로 중간 결과를 </a:t>
            </a:r>
            <a:r>
              <a:rPr lang="en-US" altLang="ko-KR" dirty="0"/>
              <a:t>caching</a:t>
            </a:r>
            <a:r>
              <a:rPr lang="ko-KR" altLang="en-US" dirty="0"/>
              <a:t> 해서 그 이후 층을</a:t>
            </a:r>
            <a:r>
              <a:rPr lang="en-US" altLang="ko-KR" dirty="0"/>
              <a:t> </a:t>
            </a:r>
            <a:r>
              <a:rPr lang="ko-KR" altLang="en-US" dirty="0"/>
              <a:t>중간 결과로 학습시키면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494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CD0C-2B00-42D0-91BB-1F89DFD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C283-8418-4142-9297-2439E0494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문제는 중간 결과로 학습된 </a:t>
            </a:r>
            <a:r>
              <a:rPr lang="en-US" altLang="ko-KR" dirty="0"/>
              <a:t>weight </a:t>
            </a:r>
            <a:r>
              <a:rPr lang="ko-KR" altLang="en-US" dirty="0"/>
              <a:t>들을 하나의 모델로 합치는 것이 간단하지 않다는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의 모델 정의 방식처럼 두 모델을 따로 정의 하고 그 둘을 합치는 모델을 정의 하는 방식으로 해결했다</a:t>
            </a:r>
            <a:endParaRPr lang="en-US" altLang="ko-KR" dirty="0"/>
          </a:p>
          <a:p>
            <a:r>
              <a:rPr lang="ko-KR" altLang="en-US" dirty="0"/>
              <a:t>이때 밑에 합쳐지는 모델은 </a:t>
            </a:r>
            <a:r>
              <a:rPr lang="en-US" altLang="ko-KR" dirty="0"/>
              <a:t>Sequential</a:t>
            </a:r>
            <a:r>
              <a:rPr lang="ko-KR" altLang="en-US" dirty="0"/>
              <a:t>로 정의 했으며 </a:t>
            </a:r>
            <a:r>
              <a:rPr lang="en-US" altLang="ko-KR" dirty="0"/>
              <a:t>Functional</a:t>
            </a:r>
            <a:r>
              <a:rPr lang="ko-KR" altLang="en-US" dirty="0"/>
              <a:t>으로 정의 하는 것은 실패했다</a:t>
            </a:r>
            <a:r>
              <a:rPr lang="en-US" altLang="ko-KR" dirty="0"/>
              <a:t>. </a:t>
            </a:r>
            <a:r>
              <a:rPr lang="ko-KR" altLang="en-US" dirty="0"/>
              <a:t>학습시킨 모델의 구조와 일치해야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49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28EDE-4DEA-432D-8C59-6C8D1800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Transfer Learning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94AB501-49AF-4B6D-A084-EF6CC0B2E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93230"/>
              </p:ext>
            </p:extLst>
          </p:nvPr>
        </p:nvGraphicFramePr>
        <p:xfrm>
          <a:off x="6272959" y="3380105"/>
          <a:ext cx="4556760" cy="3477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700BED1-EC05-4784-B8D7-0314CD00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81" y="1491421"/>
            <a:ext cx="2992657" cy="5366579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3A7B80C-6AA9-4F32-8A3A-D5426C23EB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303806"/>
              </p:ext>
            </p:extLst>
          </p:nvPr>
        </p:nvGraphicFramePr>
        <p:xfrm>
          <a:off x="6257719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57403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B6F31-410E-42FB-9FFE-B78EB69F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개발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BAE1C-A820-4B44-AA2C-A884D28C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자체 개발한 </a:t>
            </a:r>
            <a:r>
              <a:rPr lang="en-US" altLang="ko-KR" dirty="0"/>
              <a:t>model</a:t>
            </a:r>
            <a:r>
              <a:rPr lang="ko-KR" altLang="en-US" dirty="0"/>
              <a:t>의 정확도는 </a:t>
            </a:r>
            <a:r>
              <a:rPr lang="en-US" altLang="ko-KR" dirty="0"/>
              <a:t>70%</a:t>
            </a:r>
            <a:r>
              <a:rPr lang="ko-KR" altLang="en-US" dirty="0"/>
              <a:t>를 넘기 힘들어 보이고 </a:t>
            </a:r>
            <a:r>
              <a:rPr lang="en-US" altLang="ko-KR" dirty="0"/>
              <a:t>class</a:t>
            </a:r>
            <a:r>
              <a:rPr lang="ko-KR" altLang="en-US" dirty="0"/>
              <a:t>가 달라질 경우 다시 튜닝을 해야 하기 때문에 이후의 작업은 </a:t>
            </a:r>
            <a:r>
              <a:rPr lang="en-US" altLang="ko-KR" dirty="0"/>
              <a:t>Transfer learning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46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ACD4-D712-493D-A46D-93048C98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계속 해야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314C9-A6F7-43CE-8E22-0FEAEF12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en-US" altLang="ko-KR" dirty="0"/>
              <a:t>TensorFlow lite</a:t>
            </a:r>
            <a:r>
              <a:rPr lang="ko-KR" altLang="en-US" dirty="0"/>
              <a:t>로 변환</a:t>
            </a:r>
            <a:r>
              <a:rPr lang="en-US" altLang="ko-KR" dirty="0"/>
              <a:t>(</a:t>
            </a:r>
            <a:r>
              <a:rPr lang="ko-KR" altLang="en-US" dirty="0"/>
              <a:t>양자화 작업에서 시간이 </a:t>
            </a:r>
            <a:r>
              <a:rPr lang="ko-KR" altLang="en-US" dirty="0" err="1"/>
              <a:t>걸릴듯</a:t>
            </a:r>
            <a:r>
              <a:rPr lang="en-US" altLang="ko-KR" dirty="0"/>
              <a:t>)Ok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적용</a:t>
            </a:r>
            <a:r>
              <a:rPr lang="en-US" altLang="ko-KR" dirty="0"/>
              <a:t>Ok</a:t>
            </a:r>
          </a:p>
          <a:p>
            <a:r>
              <a:rPr lang="ko-KR" altLang="en-US" dirty="0"/>
              <a:t>추론 결과를 </a:t>
            </a:r>
            <a:r>
              <a:rPr lang="en-US" altLang="ko-KR" dirty="0"/>
              <a:t>server</a:t>
            </a:r>
            <a:r>
              <a:rPr lang="ko-KR" altLang="en-US" dirty="0"/>
              <a:t>로 전송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26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B0DE2-EFA3-4EE4-BDAC-6187D219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Convert to TensorFlow Lite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C1991-9357-4917-B51B-27B68494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Option 1. pruning model</a:t>
            </a:r>
          </a:p>
          <a:p>
            <a:r>
              <a:rPr lang="en-US" altLang="ko-KR" dirty="0"/>
              <a:t>Option 2. Post-training quantize model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91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AEF8F-D295-4CA0-8C4F-903DF7A1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convert to </a:t>
            </a:r>
            <a:r>
              <a:rPr lang="en-US" altLang="ko-KR" dirty="0" err="1"/>
              <a:t>tflite</a:t>
            </a:r>
            <a:r>
              <a:rPr lang="en-US" altLang="ko-KR" dirty="0"/>
              <a:t> (none option)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FE8D4-5CF6-415B-9F29-17960BF2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매우 간단하다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en-US" altLang="ko-KR" dirty="0"/>
              <a:t>load </a:t>
            </a:r>
            <a:r>
              <a:rPr lang="ko-KR" altLang="en-US" dirty="0"/>
              <a:t>하고 </a:t>
            </a:r>
            <a:r>
              <a:rPr lang="en-US" altLang="ko-KR" dirty="0" err="1"/>
              <a:t>tf.lite</a:t>
            </a:r>
            <a:r>
              <a:rPr lang="ko-KR" altLang="en-US" dirty="0"/>
              <a:t>의 </a:t>
            </a:r>
            <a:r>
              <a:rPr lang="en-US" altLang="ko-KR" dirty="0" err="1"/>
              <a:t>TFLiteConverter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를 사용하면 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439DA5-C6D9-4D64-9443-18938714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9" y="4001294"/>
            <a:ext cx="9769681" cy="15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36E8A-9AB8-4883-90F8-F89C3AB8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Lite(Post-training quantization)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352177-7E17-4574-AB76-18049DB60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02" y="3830543"/>
            <a:ext cx="9465996" cy="2355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232A27-C820-484B-82C8-2E4FE942714E}"/>
              </a:ext>
            </a:extLst>
          </p:cNvPr>
          <p:cNvSpPr txBox="1"/>
          <p:nvPr/>
        </p:nvSpPr>
        <p:spPr>
          <a:xfrm>
            <a:off x="838200" y="2165684"/>
            <a:ext cx="107099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여러 옵션의 최적화를 통해 </a:t>
            </a:r>
            <a:r>
              <a:rPr lang="en-US" altLang="ko-KR" sz="3200" dirty="0" err="1"/>
              <a:t>iot</a:t>
            </a:r>
            <a:r>
              <a:rPr lang="ko-KR" altLang="en-US" sz="3200" dirty="0"/>
              <a:t>에 적합한 모델로 변환가능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53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5329F-85D2-4EDB-8572-2D090D4F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pruning model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C716B1-6314-492F-ACB8-C67E54E6B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82295"/>
            <a:ext cx="5348416" cy="290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D7371-6801-4A82-8BDC-54D74545E493}"/>
              </a:ext>
            </a:extLst>
          </p:cNvPr>
          <p:cNvSpPr txBox="1"/>
          <p:nvPr/>
        </p:nvSpPr>
        <p:spPr>
          <a:xfrm>
            <a:off x="593558" y="2305797"/>
            <a:ext cx="5348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의미없는</a:t>
            </a:r>
            <a:r>
              <a:rPr lang="ko-KR" altLang="en-US" sz="2400" dirty="0"/>
              <a:t> 연결을 제거하면서 모델의 용량과 </a:t>
            </a:r>
            <a:r>
              <a:rPr lang="ko-KR" altLang="en-US" sz="2400" dirty="0" err="1"/>
              <a:t>계산량을</a:t>
            </a:r>
            <a:r>
              <a:rPr lang="ko-KR" altLang="en-US" sz="2400" dirty="0"/>
              <a:t> 줄이는 기법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6FE52C-E6D6-46FB-B401-DE17CE8F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6918"/>
            <a:ext cx="5502442" cy="33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6EEA4-B8DC-42C3-912E-760B19A8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34" y="894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Reference architecture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C43D6F-5F58-47F0-A05D-F5CDF983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34" y="1297268"/>
            <a:ext cx="6165008" cy="4263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33A5E-204E-412E-82A2-67731FA4CE87}"/>
              </a:ext>
            </a:extLst>
          </p:cNvPr>
          <p:cNvSpPr txBox="1"/>
          <p:nvPr/>
        </p:nvSpPr>
        <p:spPr>
          <a:xfrm>
            <a:off x="6353650" y="2315054"/>
            <a:ext cx="5657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데이터는 </a:t>
            </a:r>
            <a:r>
              <a:rPr lang="en-US" altLang="ko-KR" sz="2400" dirty="0"/>
              <a:t>G-Drive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en-US" altLang="ko-KR" sz="2400" dirty="0" err="1"/>
              <a:t>Tensorflow</a:t>
            </a:r>
            <a:r>
              <a:rPr lang="en-US" altLang="ko-KR" sz="2400" dirty="0"/>
              <a:t> </a:t>
            </a:r>
            <a:r>
              <a:rPr lang="ko-KR" altLang="en-US" sz="2400" dirty="0"/>
              <a:t>모델학습은 </a:t>
            </a:r>
            <a:r>
              <a:rPr lang="en-US" altLang="ko-KR" sz="2400" dirty="0" err="1"/>
              <a:t>Colab</a:t>
            </a:r>
            <a:r>
              <a:rPr lang="ko-KR" altLang="en-US" sz="2400" dirty="0"/>
              <a:t>를 이용</a:t>
            </a:r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학습된 모델은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r>
              <a:rPr lang="en-US" altLang="ko-KR" sz="2400" dirty="0"/>
              <a:t>4. Device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에서 모델 </a:t>
            </a:r>
            <a:r>
              <a:rPr lang="en-US" altLang="ko-KR" sz="2400" dirty="0"/>
              <a:t>loading</a:t>
            </a:r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장치에서 서비스 수행</a:t>
            </a:r>
            <a:endParaRPr lang="ko-KR" altLang="en-US" sz="4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322F6-2695-4919-BD6B-725A3A7AA4AD}"/>
              </a:ext>
            </a:extLst>
          </p:cNvPr>
          <p:cNvSpPr/>
          <p:nvPr/>
        </p:nvSpPr>
        <p:spPr>
          <a:xfrm>
            <a:off x="838199" y="6460768"/>
            <a:ext cx="87688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https://cloud.google.com/community/tutorials/standalone-tensorflow-raspberry-pi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5685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sparsity.PolynomialDecay</a:t>
            </a:r>
            <a:r>
              <a:rPr lang="en-US" altLang="ko-KR" dirty="0"/>
              <a:t>(</a:t>
            </a:r>
            <a:r>
              <a:rPr lang="en-US" altLang="ko-KR" dirty="0" err="1"/>
              <a:t>initial_sparsity</a:t>
            </a:r>
            <a:r>
              <a:rPr lang="en-US" altLang="ko-KR" dirty="0"/>
              <a:t>, </a:t>
            </a:r>
            <a:r>
              <a:rPr lang="en-US" altLang="ko-KR" dirty="0" err="1"/>
              <a:t>final_sparsity</a:t>
            </a:r>
            <a:r>
              <a:rPr lang="en-US" altLang="ko-KR" dirty="0"/>
              <a:t>,  </a:t>
            </a:r>
            <a:r>
              <a:rPr lang="en-US" altLang="ko-KR" dirty="0" err="1"/>
              <a:t>begin_step,end_step</a:t>
            </a:r>
            <a:r>
              <a:rPr lang="en-US" altLang="ko-KR" dirty="0"/>
              <a:t>, frequency)</a:t>
            </a:r>
          </a:p>
          <a:p>
            <a:r>
              <a:rPr lang="ko-KR" altLang="en-US" dirty="0"/>
              <a:t>함수를 사용해 </a:t>
            </a:r>
            <a:r>
              <a:rPr lang="en-US" altLang="ko-KR" dirty="0"/>
              <a:t>pruning </a:t>
            </a:r>
            <a:r>
              <a:rPr lang="ko-KR" altLang="en-US" dirty="0"/>
              <a:t>스케줄을 계획한다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655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Convert to TensorFlow Lite</a:t>
            </a:r>
            <a:r>
              <a:rPr lang="en-US" altLang="ko-KR" sz="360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r>
              <a:rPr lang="en-US" altLang="ko-KR" dirty="0"/>
              <a:t>weight tensor</a:t>
            </a:r>
            <a:r>
              <a:rPr lang="ko-KR" altLang="en-US" dirty="0"/>
              <a:t>의 </a:t>
            </a:r>
            <a:r>
              <a:rPr lang="en-US" altLang="ko-KR" dirty="0" err="1"/>
              <a:t>initial_sparsity</a:t>
            </a:r>
            <a:r>
              <a:rPr lang="en-US" altLang="ko-KR" dirty="0"/>
              <a:t> * 100 (%) </a:t>
            </a:r>
            <a:r>
              <a:rPr lang="ko-KR" altLang="en-US" dirty="0"/>
              <a:t>부터 시작해서 점차적으로 </a:t>
            </a:r>
            <a:r>
              <a:rPr lang="en-US" altLang="ko-KR" dirty="0" err="1"/>
              <a:t>final_sparsity</a:t>
            </a:r>
            <a:r>
              <a:rPr lang="en-US" altLang="ko-KR" dirty="0"/>
              <a:t> * 100(%)</a:t>
            </a:r>
            <a:r>
              <a:rPr lang="ko-KR" altLang="en-US" dirty="0"/>
              <a:t>를 제거한다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각 작업은 </a:t>
            </a:r>
            <a:r>
              <a:rPr lang="en-US" altLang="ko-KR" dirty="0" err="1"/>
              <a:t>begin_step</a:t>
            </a:r>
            <a:r>
              <a:rPr lang="ko-KR" altLang="en-US" dirty="0"/>
              <a:t>부터 </a:t>
            </a:r>
            <a:r>
              <a:rPr lang="en-US" altLang="ko-KR" dirty="0" err="1"/>
              <a:t>end_step</a:t>
            </a:r>
            <a:r>
              <a:rPr lang="en-US" altLang="ko-KR" dirty="0"/>
              <a:t> </a:t>
            </a:r>
            <a:r>
              <a:rPr lang="ko-KR" altLang="en-US" dirty="0"/>
              <a:t>까지 </a:t>
            </a:r>
            <a:r>
              <a:rPr lang="en-US" altLang="ko-KR" dirty="0"/>
              <a:t>frequency</a:t>
            </a:r>
            <a:r>
              <a:rPr lang="ko-KR" altLang="en-US" dirty="0"/>
              <a:t>간격으로 이루어진다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요소는 </a:t>
            </a:r>
            <a:r>
              <a:rPr lang="en-US" altLang="ko-KR" b="1" dirty="0"/>
              <a:t>hyperparameter</a:t>
            </a:r>
            <a:r>
              <a:rPr lang="ko-KR" altLang="en-US" dirty="0"/>
              <a:t>로 성능과 용량</a:t>
            </a:r>
            <a:r>
              <a:rPr lang="en-US" altLang="ko-KR" dirty="0"/>
              <a:t>, </a:t>
            </a:r>
            <a:r>
              <a:rPr lang="ko-KR" altLang="en-US" dirty="0"/>
              <a:t>속도의 타협점을 찾아야한다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14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prune_low_magnitude</a:t>
            </a:r>
            <a:r>
              <a:rPr lang="ko-KR" altLang="en-US" dirty="0"/>
              <a:t>에 </a:t>
            </a:r>
            <a:r>
              <a:rPr lang="en-US" altLang="ko-KR" dirty="0"/>
              <a:t>model </a:t>
            </a:r>
            <a:r>
              <a:rPr lang="ko-KR" altLang="en-US" dirty="0"/>
              <a:t>을 넣으면 해당 모델의 모든 </a:t>
            </a:r>
            <a:r>
              <a:rPr lang="en-US" altLang="ko-KR" dirty="0"/>
              <a:t>layer</a:t>
            </a:r>
            <a:r>
              <a:rPr lang="ko-KR" altLang="en-US" dirty="0"/>
              <a:t>에 </a:t>
            </a:r>
            <a:r>
              <a:rPr lang="en-US" altLang="ko-KR" dirty="0"/>
              <a:t>pruning</a:t>
            </a:r>
            <a:r>
              <a:rPr lang="ko-KR" altLang="en-US" dirty="0"/>
              <a:t>이 적용된다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0162B-4C75-4C58-A00E-7BC7A04E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6" y="3298009"/>
            <a:ext cx="11451268" cy="28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prune_low_magnitude</a:t>
            </a:r>
            <a:r>
              <a:rPr lang="ko-KR" altLang="en-US" dirty="0"/>
              <a:t>를 </a:t>
            </a:r>
            <a:r>
              <a:rPr lang="en-US" altLang="ko-KR" dirty="0"/>
              <a:t>layer</a:t>
            </a:r>
            <a:r>
              <a:rPr lang="ko-KR" altLang="en-US" dirty="0"/>
              <a:t>별로 적용하고 싶다면</a:t>
            </a:r>
          </a:p>
          <a:p>
            <a:r>
              <a:rPr lang="ko-KR" altLang="en-US" dirty="0"/>
              <a:t>아래와 같이 </a:t>
            </a:r>
            <a:r>
              <a:rPr lang="en-US" altLang="ko-KR" dirty="0"/>
              <a:t> layer</a:t>
            </a:r>
            <a:r>
              <a:rPr lang="ko-KR" altLang="en-US" dirty="0"/>
              <a:t>를 </a:t>
            </a:r>
            <a:r>
              <a:rPr lang="en-US" altLang="ko-KR" dirty="0" err="1"/>
              <a:t>prune_low_magnitude</a:t>
            </a:r>
            <a:r>
              <a:rPr lang="ko-KR" altLang="en-US" dirty="0"/>
              <a:t>로 둘러싸야 한다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4ACAF-3305-401A-B3D1-AA89736A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49" y="3069185"/>
            <a:ext cx="7255328" cy="18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3634-6506-48E6-BC4D-4A30FC1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Convert to TensorFlow Lite</a:t>
            </a:r>
            <a:r>
              <a:rPr lang="en-US" altLang="ko-KR" sz="3600" dirty="0"/>
              <a:t>(pruning model)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5F1-3E33-4055-BB02-F3F5ECA0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 err="1"/>
              <a:t>keras</a:t>
            </a:r>
            <a:r>
              <a:rPr lang="ko-KR" altLang="en-US" dirty="0"/>
              <a:t>에서 사용하는 방법과 약간 다른 것으로 보이는데 </a:t>
            </a:r>
            <a:r>
              <a:rPr lang="en-US" altLang="ko-KR" dirty="0"/>
              <a:t>callback</a:t>
            </a:r>
            <a:r>
              <a:rPr lang="ko-KR" altLang="en-US" dirty="0"/>
              <a:t>함수를 사용하여 적용 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111CB-7C73-4E78-924E-2058564F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1" y="3429000"/>
            <a:ext cx="11074217" cy="16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9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E3006-C8B0-4B40-86F6-192B8787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기타 의논거리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119F5-E66E-4A7C-9C33-C03C8759D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5020"/>
          </a:xfrm>
        </p:spPr>
        <p:txBody>
          <a:bodyPr>
            <a:normAutofit fontScale="92500" lnSpcReduction="10000"/>
          </a:bodyPr>
          <a:lstStyle/>
          <a:p>
            <a:r>
              <a:rPr lang="ko-KR" altLang="ko-KR" dirty="0"/>
              <a:t>문제</a:t>
            </a:r>
            <a:r>
              <a:rPr lang="en-US" altLang="ko-KR" dirty="0"/>
              <a:t>: </a:t>
            </a:r>
            <a:r>
              <a:rPr lang="ko-KR" altLang="ko-KR" dirty="0"/>
              <a:t>카메라가</a:t>
            </a:r>
            <a:r>
              <a:rPr lang="en-US" altLang="ko-KR" dirty="0"/>
              <a:t> </a:t>
            </a:r>
            <a:r>
              <a:rPr lang="ko-KR" altLang="ko-KR" dirty="0"/>
              <a:t>너무</a:t>
            </a:r>
            <a:r>
              <a:rPr lang="en-US" altLang="ko-KR" dirty="0"/>
              <a:t> </a:t>
            </a:r>
            <a:r>
              <a:rPr lang="ko-KR" altLang="ko-KR" dirty="0"/>
              <a:t>광각이라</a:t>
            </a:r>
            <a:r>
              <a:rPr lang="en-US" altLang="ko-KR" dirty="0"/>
              <a:t> </a:t>
            </a:r>
            <a:r>
              <a:rPr lang="ko-KR" altLang="ko-KR" dirty="0"/>
              <a:t>왜곡이</a:t>
            </a:r>
            <a:r>
              <a:rPr lang="en-US" altLang="ko-KR" dirty="0"/>
              <a:t> </a:t>
            </a:r>
            <a:r>
              <a:rPr lang="ko-KR" altLang="ko-KR" dirty="0"/>
              <a:t>너무</a:t>
            </a:r>
            <a:r>
              <a:rPr lang="en-US" altLang="ko-KR" dirty="0"/>
              <a:t> </a:t>
            </a:r>
            <a:r>
              <a:rPr lang="ko-KR" altLang="ko-KR" dirty="0"/>
              <a:t>심함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dirty="0"/>
              <a:t>(</a:t>
            </a:r>
            <a:r>
              <a:rPr lang="ko-KR" altLang="ko-KR" dirty="0"/>
              <a:t>거리가</a:t>
            </a:r>
            <a:r>
              <a:rPr lang="en-US" altLang="ko-KR" dirty="0"/>
              <a:t> </a:t>
            </a:r>
            <a:r>
              <a:rPr lang="ko-KR" altLang="ko-KR" dirty="0"/>
              <a:t>멀어지면</a:t>
            </a:r>
            <a:r>
              <a:rPr lang="en-US" altLang="ko-KR" dirty="0"/>
              <a:t> </a:t>
            </a:r>
            <a:r>
              <a:rPr lang="ko-KR" altLang="ko-KR" dirty="0"/>
              <a:t>너무</a:t>
            </a:r>
            <a:r>
              <a:rPr lang="en-US" altLang="ko-KR" dirty="0"/>
              <a:t> </a:t>
            </a:r>
            <a:r>
              <a:rPr lang="ko-KR" altLang="ko-KR" dirty="0"/>
              <a:t>작게</a:t>
            </a:r>
            <a:r>
              <a:rPr lang="en-US" altLang="ko-KR" dirty="0"/>
              <a:t> </a:t>
            </a:r>
            <a:r>
              <a:rPr lang="ko-KR" altLang="ko-KR" dirty="0"/>
              <a:t>보여</a:t>
            </a:r>
            <a:r>
              <a:rPr lang="en-US" altLang="ko-KR" dirty="0"/>
              <a:t> </a:t>
            </a:r>
            <a:r>
              <a:rPr lang="ko-KR" altLang="ko-KR" dirty="0"/>
              <a:t>인식</a:t>
            </a:r>
            <a:r>
              <a:rPr lang="en-US" altLang="ko-KR" dirty="0"/>
              <a:t> </a:t>
            </a:r>
            <a:r>
              <a:rPr lang="ko-KR" altLang="ko-KR" dirty="0"/>
              <a:t>불가</a:t>
            </a:r>
            <a:r>
              <a:rPr lang="en-US" altLang="ko-KR" dirty="0"/>
              <a:t> </a:t>
            </a:r>
            <a:r>
              <a:rPr lang="ko-KR" altLang="ko-KR" dirty="0"/>
              <a:t>가능성</a:t>
            </a:r>
            <a:r>
              <a:rPr lang="en-US" altLang="ko-KR" dirty="0"/>
              <a:t> </a:t>
            </a:r>
            <a:r>
              <a:rPr lang="ko-KR" altLang="ko-KR" dirty="0"/>
              <a:t>높음</a:t>
            </a:r>
            <a:r>
              <a:rPr lang="en-US" altLang="ko-KR" dirty="0"/>
              <a:t>)</a:t>
            </a:r>
          </a:p>
          <a:p>
            <a:r>
              <a:rPr lang="ko-KR" altLang="ko-KR" dirty="0"/>
              <a:t>위</a:t>
            </a:r>
            <a:r>
              <a:rPr lang="en-US" altLang="ko-KR" dirty="0"/>
              <a:t> </a:t>
            </a:r>
            <a:r>
              <a:rPr lang="ko-KR" altLang="ko-KR" dirty="0"/>
              <a:t>아래</a:t>
            </a:r>
            <a:r>
              <a:rPr lang="en-US" altLang="ko-KR" dirty="0"/>
              <a:t> </a:t>
            </a:r>
            <a:r>
              <a:rPr lang="ko-KR" altLang="ko-KR" dirty="0"/>
              <a:t>모두</a:t>
            </a:r>
            <a:r>
              <a:rPr lang="en-US" altLang="ko-KR" dirty="0"/>
              <a:t> </a:t>
            </a:r>
            <a:r>
              <a:rPr lang="ko-KR" altLang="ko-KR" dirty="0"/>
              <a:t>동일한</a:t>
            </a:r>
            <a:r>
              <a:rPr lang="en-US" altLang="ko-KR" dirty="0"/>
              <a:t> </a:t>
            </a:r>
            <a:r>
              <a:rPr lang="ko-KR" altLang="ko-KR" dirty="0"/>
              <a:t>사과</a:t>
            </a:r>
            <a:r>
              <a:rPr lang="en-US" altLang="ko-KR" dirty="0"/>
              <a:t> </a:t>
            </a:r>
            <a:r>
              <a:rPr lang="ko-KR" altLang="ko-KR" dirty="0"/>
              <a:t>이미지를</a:t>
            </a:r>
            <a:r>
              <a:rPr lang="en-US" altLang="ko-KR" dirty="0"/>
              <a:t> </a:t>
            </a:r>
            <a:r>
              <a:rPr lang="ko-KR" altLang="ko-KR" dirty="0"/>
              <a:t>아이패드에</a:t>
            </a:r>
            <a:r>
              <a:rPr lang="en-US" altLang="ko-KR" dirty="0"/>
              <a:t> </a:t>
            </a:r>
            <a:r>
              <a:rPr lang="ko-KR" altLang="ko-KR" dirty="0"/>
              <a:t>출력한</a:t>
            </a:r>
            <a:r>
              <a:rPr lang="en-US" altLang="ko-KR" dirty="0"/>
              <a:t> </a:t>
            </a:r>
            <a:r>
              <a:rPr lang="ko-KR" altLang="ko-KR" dirty="0"/>
              <a:t>것을</a:t>
            </a:r>
            <a:r>
              <a:rPr lang="en-US" altLang="ko-KR" dirty="0"/>
              <a:t> </a:t>
            </a:r>
            <a:r>
              <a:rPr lang="ko-KR" altLang="ko-KR" dirty="0"/>
              <a:t>촬영한</a:t>
            </a:r>
            <a:r>
              <a:rPr lang="en-US" altLang="ko-KR" dirty="0"/>
              <a:t> </a:t>
            </a:r>
            <a:r>
              <a:rPr lang="ko-KR" altLang="ko-KR" dirty="0"/>
              <a:t>것이며</a:t>
            </a:r>
          </a:p>
          <a:p>
            <a:r>
              <a:rPr lang="en-US" altLang="ko-KR" dirty="0"/>
              <a:t> </a:t>
            </a:r>
            <a:r>
              <a:rPr lang="ko-KR" altLang="ko-KR" dirty="0"/>
              <a:t>아래</a:t>
            </a:r>
            <a:r>
              <a:rPr lang="en-US" altLang="ko-KR" dirty="0"/>
              <a:t> </a:t>
            </a:r>
            <a:r>
              <a:rPr lang="ko-KR" altLang="ko-KR" dirty="0"/>
              <a:t>이미지에서</a:t>
            </a:r>
            <a:r>
              <a:rPr lang="en-US" altLang="ko-KR" dirty="0"/>
              <a:t> </a:t>
            </a:r>
            <a:r>
              <a:rPr lang="ko-KR" altLang="ko-KR" dirty="0"/>
              <a:t>카메라와</a:t>
            </a:r>
            <a:r>
              <a:rPr lang="en-US" altLang="ko-KR" dirty="0"/>
              <a:t> </a:t>
            </a:r>
            <a:r>
              <a:rPr lang="ko-KR" altLang="ko-KR" dirty="0"/>
              <a:t>사과</a:t>
            </a:r>
            <a:r>
              <a:rPr lang="en-US" altLang="ko-KR" dirty="0"/>
              <a:t> </a:t>
            </a:r>
            <a:r>
              <a:rPr lang="ko-KR" altLang="ko-KR" dirty="0"/>
              <a:t>이미지와의</a:t>
            </a:r>
            <a:r>
              <a:rPr lang="en-US" altLang="ko-KR" dirty="0"/>
              <a:t> </a:t>
            </a:r>
            <a:r>
              <a:rPr lang="ko-KR" altLang="ko-KR" dirty="0"/>
              <a:t>거리는</a:t>
            </a:r>
            <a:r>
              <a:rPr lang="en-US" altLang="ko-KR" dirty="0"/>
              <a:t> </a:t>
            </a:r>
            <a:r>
              <a:rPr lang="x-none" altLang="ko-KR" dirty="0"/>
              <a:t>1m50cm</a:t>
            </a:r>
            <a:r>
              <a:rPr lang="ko-KR" altLang="ko-KR" dirty="0"/>
              <a:t>임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59FC8-A766-490F-80E4-D6D76AF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52" y="4025582"/>
            <a:ext cx="3252788" cy="2602230"/>
          </a:xfrm>
          <a:prstGeom prst="rect">
            <a:avLst/>
          </a:prstGeom>
        </p:spPr>
      </p:pic>
      <p:pic>
        <p:nvPicPr>
          <p:cNvPr id="9218" name="Picture 2" descr="Cvgw-l ">
            <a:extLst>
              <a:ext uri="{FF2B5EF4-FFF2-40B4-BE49-F238E27FC236}">
                <a16:creationId xmlns:a16="http://schemas.microsoft.com/office/drawing/2014/main" id="{1A4E607F-AA31-48D8-B2D5-DF62E471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40" y="4025582"/>
            <a:ext cx="3331000" cy="262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648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62A07-E685-4FB2-8C70-8DE9EC4D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0C7CB-6255-4D43-9BE1-777CA8EE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git </a:t>
            </a:r>
            <a:r>
              <a:rPr lang="ko-KR" altLang="en-US" dirty="0"/>
              <a:t>서버를 팀별로 만들어서 프로젝트 관리 하도록 해도 좋을 듯</a:t>
            </a:r>
          </a:p>
        </p:txBody>
      </p:sp>
    </p:spTree>
    <p:extLst>
      <p:ext uri="{BB962C8B-B14F-4D97-AF65-F5344CB8AC3E}">
        <p14:creationId xmlns:p14="http://schemas.microsoft.com/office/powerpoint/2010/main" val="3039664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E84B2-6476-42BA-83D4-9DCB6BC5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C8124-EF03-4838-B9F8-7AE886D7C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https://github.com/hoo0681/raspi4withTF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1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8C89-5E58-420D-9084-A7AA25E9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3887E-B18B-4047-B3B6-5BE5BA5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5745" cy="4351338"/>
          </a:xfrm>
        </p:spPr>
        <p:txBody>
          <a:bodyPr/>
          <a:lstStyle/>
          <a:p>
            <a:r>
              <a:rPr lang="en-US" altLang="ko-KR" dirty="0"/>
              <a:t>Raspbian Buster with desktop </a:t>
            </a:r>
            <a:r>
              <a:rPr lang="ko-KR" altLang="en-US" dirty="0"/>
              <a:t>버전 </a:t>
            </a:r>
            <a:r>
              <a:rPr lang="en-US" altLang="ko-KR" dirty="0"/>
              <a:t>: 2019-09-26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balenaEtcher</a:t>
            </a:r>
            <a:r>
              <a:rPr lang="ko-KR" altLang="en-US" dirty="0"/>
              <a:t>를 이용해 </a:t>
            </a:r>
            <a:r>
              <a:rPr lang="en-US" altLang="ko-KR" dirty="0"/>
              <a:t>SD </a:t>
            </a:r>
            <a:r>
              <a:rPr lang="ko-KR" altLang="en-US" dirty="0"/>
              <a:t>카드에 설치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주의 </a:t>
            </a:r>
            <a:r>
              <a:rPr lang="en-US" altLang="ko-KR" dirty="0"/>
              <a:t>: </a:t>
            </a:r>
            <a:r>
              <a:rPr lang="ko-KR" altLang="en-US" dirty="0"/>
              <a:t>몇몇 초기 보드에 </a:t>
            </a:r>
            <a:r>
              <a:rPr lang="ko-KR" altLang="en-US" dirty="0" err="1"/>
              <a:t>부트로더를</a:t>
            </a:r>
            <a:r>
              <a:rPr lang="ko-KR" altLang="en-US" dirty="0"/>
              <a:t> 다시 받아야하는 경우가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76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26A94-68E6-422E-BAE1-9AB61632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03"/>
            <a:ext cx="10515600" cy="1325563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인터넷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0EB97-B474-4975-883C-69C25892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무선</a:t>
            </a:r>
            <a:r>
              <a:rPr lang="en-US" altLang="ko-KR" dirty="0"/>
              <a:t> </a:t>
            </a:r>
            <a:r>
              <a:rPr lang="ko-KR" altLang="en-US" dirty="0"/>
              <a:t>인터넷의 탐색범위가 좁아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유선 인터넷이 필수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dirty="0"/>
              <a:t>유선 인터넷을 사용하려면 네트워크 설정을 수정해야함 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dhcpcd.conf</a:t>
            </a:r>
            <a:r>
              <a:rPr lang="ko-KR" altLang="en-US" dirty="0"/>
              <a:t>에서 </a:t>
            </a:r>
            <a:r>
              <a:rPr lang="en-US" altLang="ko-KR" dirty="0"/>
              <a:t>interface eth0 </a:t>
            </a:r>
            <a:r>
              <a:rPr lang="ko-KR" altLang="en-US" dirty="0"/>
              <a:t>에서 </a:t>
            </a:r>
            <a:r>
              <a:rPr lang="en-US" altLang="ko-KR" dirty="0"/>
              <a:t>static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static</a:t>
            </a:r>
            <a:r>
              <a:rPr lang="ko-KR" altLang="en-US" dirty="0"/>
              <a:t> </a:t>
            </a:r>
            <a:r>
              <a:rPr lang="en-US" altLang="ko-KR" dirty="0"/>
              <a:t>domain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설정해야함</a:t>
            </a:r>
            <a:r>
              <a:rPr lang="en-US" altLang="ko-KR" dirty="0"/>
              <a:t>.</a:t>
            </a:r>
          </a:p>
        </p:txBody>
      </p:sp>
      <p:pic>
        <p:nvPicPr>
          <p:cNvPr id="2054" name="Picture 6" descr="pi@raspberrypi: - &#10;/ etc/ cl_hcpccl. &#10;# Most distributions have NT P . &#10;*option nCp servers &#10;# A Server ID is required by REC2131. &#10;require dhcp server identifier &#10;# Generate SLAAC address using Che Hardware Address of Che interface &#10;# slaac hwaddr &#10;# OR generate Stable Private IPv6 Addresses based from Che DUID &#10;slaac private &#10;# Example static IP configuration: &#10;interface ethO &#10;static ip address—IQ. 168.0. 10/24 &#10;*static i PE address=fdSI : 42f8: caae :dY2e: &#10;static routers—192.168. 0.1 &#10;Cacic domain name servers—192.168. O. 1 8 &#10;: ff/E4 &#10;.8.8.8 &#10;fdS1 : 42f8 &#10;: caae:dY2e: : I &#10;Get Help &#10;Exit &#10;Write Out &#10;Read File &#10;Whe re I s &#10;Repl ace &#10;Cuc Text &#10;Uncut Text &#10;Jus C i fy &#10;To spell &#10;Cur Pos &#10;Go To Line ">
            <a:extLst>
              <a:ext uri="{FF2B5EF4-FFF2-40B4-BE49-F238E27FC236}">
                <a16:creationId xmlns:a16="http://schemas.microsoft.com/office/drawing/2014/main" id="{7FC5B190-1275-44E9-94CB-4DAB87BC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82" y="3429000"/>
            <a:ext cx="5313589" cy="33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3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EDA24-A21C-4446-9380-F83791A0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카메라설정 </a:t>
            </a:r>
          </a:p>
        </p:txBody>
      </p:sp>
      <p:pic>
        <p:nvPicPr>
          <p:cNvPr id="1026" name="Picture 2" descr="o &#10;Programming &#10;Internet &#10;Sound &amp; Video &#10;Graphics &#10;Accessories &#10;Help &#10;Preferences &#10;Rum &#10;Shutdown. &#10;Raspberry Pi Configu.,. &#10;Add / Remove Software &#10;Appearance Settings &#10;Audio Device Settings &#10;Keyboard and Mouse &#10;Main Menu Editor &#10;Raspbeny Pi Configuration &#10;Recommended Software &#10;Screen Configuration &#10;Raspberry Pi: Configuration &#10;Interfaces Performance' 0 Localisatton &#10;System &#10;Camera: &#10;SSH'. &#10;VNC: &#10;SPI: &#10;Serial Port &#10;Serial Console: &#10;Remote GPIOI &#10;• &#10;Enable &#10;Enable &#10;Enable &#10;Enable &#10;Enable &#10;Enable &#10;Enable &#10;/ Disable &#10;Disable &#10;• Disable &#10;• Disable &#10;• Disable &#10;• Disable &#10;Disable &#10;Disable &#10;Cancel &#10;OK ">
            <a:extLst>
              <a:ext uri="{FF2B5EF4-FFF2-40B4-BE49-F238E27FC236}">
                <a16:creationId xmlns:a16="http://schemas.microsoft.com/office/drawing/2014/main" id="{6FCF8C7E-6D53-46E9-A207-B9357425F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r="28397" b="23628"/>
          <a:stretch/>
        </p:blipFill>
        <p:spPr bwMode="auto">
          <a:xfrm>
            <a:off x="658586" y="1439459"/>
            <a:ext cx="7799614" cy="5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4C58F-3595-4A8C-ADC0-3AD01AF1D938}"/>
              </a:ext>
            </a:extLst>
          </p:cNvPr>
          <p:cNvSpPr txBox="1"/>
          <p:nvPr/>
        </p:nvSpPr>
        <p:spPr>
          <a:xfrm>
            <a:off x="8458200" y="180374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공식 카메라 사용</a:t>
            </a:r>
          </a:p>
        </p:txBody>
      </p:sp>
    </p:spTree>
    <p:extLst>
      <p:ext uri="{BB962C8B-B14F-4D97-AF65-F5344CB8AC3E}">
        <p14:creationId xmlns:p14="http://schemas.microsoft.com/office/powerpoint/2010/main" val="393312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EDA24-A21C-4446-9380-F83791A0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카메라설정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CF8C7E-6D53-46E9-A207-B9357425F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35" y="1439459"/>
            <a:ext cx="4541879" cy="340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AF62DA-2322-4D2B-8894-A71D6231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46" y="1439459"/>
            <a:ext cx="4881312" cy="290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C3199-62F7-4003-9477-CFF539973434}"/>
              </a:ext>
            </a:extLst>
          </p:cNvPr>
          <p:cNvSpPr txBox="1"/>
          <p:nvPr/>
        </p:nvSpPr>
        <p:spPr>
          <a:xfrm>
            <a:off x="4893046" y="44765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카메라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8604F-FD12-4047-8203-E5D1890EDF05}"/>
              </a:ext>
            </a:extLst>
          </p:cNvPr>
          <p:cNvSpPr txBox="1"/>
          <p:nvPr/>
        </p:nvSpPr>
        <p:spPr>
          <a:xfrm>
            <a:off x="564152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CFC9F-9249-44C5-9FDF-72B51DB811B3}"/>
              </a:ext>
            </a:extLst>
          </p:cNvPr>
          <p:cNvSpPr txBox="1"/>
          <p:nvPr/>
        </p:nvSpPr>
        <p:spPr>
          <a:xfrm>
            <a:off x="209735" y="504920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리본케이블 </a:t>
            </a:r>
            <a:r>
              <a:rPr lang="ko-KR" altLang="en-US" dirty="0" err="1"/>
              <a:t>연결시</a:t>
            </a:r>
            <a:r>
              <a:rPr lang="ko-KR" altLang="en-US" dirty="0"/>
              <a:t> 방향주의 </a:t>
            </a:r>
          </a:p>
        </p:txBody>
      </p:sp>
    </p:spTree>
    <p:extLst>
      <p:ext uri="{BB962C8B-B14F-4D97-AF65-F5344CB8AC3E}">
        <p14:creationId xmlns:p14="http://schemas.microsoft.com/office/powerpoint/2010/main" val="31527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2C43E-A5E9-4274-81AC-0CD7A2A0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라즈베리 설정</a:t>
            </a:r>
            <a:r>
              <a:rPr lang="en-US" altLang="ko-KR" dirty="0"/>
              <a:t>-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21E16-2D6D-495E-B25C-2363D47E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raspi</a:t>
            </a:r>
            <a:r>
              <a:rPr lang="en-US" altLang="ko-KR" sz="2400" dirty="0"/>
              <a:t>-config</a:t>
            </a:r>
            <a:r>
              <a:rPr lang="ko-KR" altLang="ko-KR" sz="2400" dirty="0"/>
              <a:t>에서</a:t>
            </a:r>
            <a:r>
              <a:rPr lang="en-US" altLang="ko-KR" sz="2400" dirty="0"/>
              <a:t> VNC ON</a:t>
            </a:r>
            <a:r>
              <a:rPr lang="ko-KR" altLang="ko-KR" sz="2400" dirty="0"/>
              <a:t>하고</a:t>
            </a:r>
            <a:r>
              <a:rPr lang="en-US" altLang="ko-KR" sz="2400" dirty="0"/>
              <a:t> </a:t>
            </a:r>
            <a:r>
              <a:rPr lang="ko-KR" altLang="ko-KR" sz="2400" dirty="0"/>
              <a:t>컴퓨터에</a:t>
            </a:r>
            <a:r>
              <a:rPr lang="en-US" altLang="ko-KR" sz="2400" dirty="0"/>
              <a:t> VNC Viewer</a:t>
            </a:r>
            <a:r>
              <a:rPr lang="ko-KR" altLang="ko-KR" sz="2400" dirty="0"/>
              <a:t>설치하고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ip</a:t>
            </a:r>
            <a:r>
              <a:rPr lang="ko-KR" altLang="ko-KR" sz="2400" dirty="0"/>
              <a:t>입력하면</a:t>
            </a:r>
            <a:r>
              <a:rPr lang="en-US" altLang="ko-KR" sz="2400" dirty="0"/>
              <a:t> </a:t>
            </a:r>
            <a:r>
              <a:rPr lang="ko-KR" altLang="ko-KR" sz="2400" dirty="0"/>
              <a:t>된다</a:t>
            </a:r>
            <a:r>
              <a:rPr lang="en-US" altLang="ko-KR" sz="2400" dirty="0"/>
              <a:t>. </a:t>
            </a:r>
            <a:r>
              <a:rPr lang="ko-KR" altLang="en-US" sz="2400" dirty="0" err="1"/>
              <a:t>라즈베리파이에</a:t>
            </a:r>
            <a:r>
              <a:rPr lang="ko-KR" altLang="en-US" sz="2400" dirty="0"/>
              <a:t> 기본으로 </a:t>
            </a:r>
            <a:r>
              <a:rPr lang="en-US" altLang="ko-KR" sz="2400" dirty="0"/>
              <a:t>VNC</a:t>
            </a:r>
            <a:r>
              <a:rPr lang="ko-KR" altLang="en-US" sz="2400" dirty="0"/>
              <a:t>서버가 설치되어 있어 추가 작업 </a:t>
            </a:r>
            <a:r>
              <a:rPr lang="ko-KR" altLang="en-US" sz="2400" dirty="0" err="1"/>
              <a:t>필요없음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endParaRPr lang="en-US" altLang="ko-KR" dirty="0"/>
          </a:p>
          <a:p>
            <a:r>
              <a:rPr lang="en-US" altLang="ko-KR" dirty="0"/>
              <a:t>SSH : </a:t>
            </a:r>
            <a:r>
              <a:rPr lang="x-none" altLang="ko-KR" sz="2400" dirty="0"/>
              <a:t>Sudo raspi-config </a:t>
            </a:r>
            <a:r>
              <a:rPr lang="ko-KR" altLang="ko-KR" sz="2400" dirty="0"/>
              <a:t>로</a:t>
            </a:r>
            <a:r>
              <a:rPr lang="en-US" altLang="ko-KR" sz="2400" dirty="0"/>
              <a:t> </a:t>
            </a:r>
            <a:r>
              <a:rPr lang="ko-KR" altLang="ko-KR" sz="2400" dirty="0"/>
              <a:t>들어가서</a:t>
            </a:r>
            <a:r>
              <a:rPr lang="en-US" altLang="ko-KR" sz="2400" dirty="0"/>
              <a:t> </a:t>
            </a:r>
            <a:r>
              <a:rPr lang="x-none" altLang="ko-KR" sz="2400" dirty="0"/>
              <a:t>ssh enable</a:t>
            </a:r>
            <a:r>
              <a:rPr lang="ko-KR" altLang="ko-KR" sz="2400" dirty="0"/>
              <a:t>해준다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ko-KR" altLang="ko-KR" sz="2400" dirty="0"/>
              <a:t>주의</a:t>
            </a:r>
            <a:r>
              <a:rPr lang="en-US" altLang="ko-KR" sz="2400" dirty="0"/>
              <a:t>: Docker </a:t>
            </a:r>
            <a:r>
              <a:rPr lang="ko-KR" altLang="ko-KR" sz="2400" dirty="0"/>
              <a:t>등을</a:t>
            </a:r>
            <a:r>
              <a:rPr lang="en-US" altLang="ko-KR" sz="2400" dirty="0"/>
              <a:t> </a:t>
            </a:r>
            <a:r>
              <a:rPr lang="ko-KR" altLang="ko-KR" sz="2400" dirty="0"/>
              <a:t>사용하고</a:t>
            </a:r>
            <a:r>
              <a:rPr lang="en-US" altLang="ko-KR" sz="2400" dirty="0"/>
              <a:t> </a:t>
            </a:r>
            <a:r>
              <a:rPr lang="ko-KR" altLang="ko-KR" sz="2400" dirty="0"/>
              <a:t>있어</a:t>
            </a:r>
            <a:r>
              <a:rPr lang="en-US" altLang="ko-KR" sz="2400" dirty="0"/>
              <a:t> </a:t>
            </a:r>
            <a:r>
              <a:rPr lang="ko-KR" altLang="ko-KR" sz="2400" dirty="0"/>
              <a:t>가상</a:t>
            </a:r>
            <a:r>
              <a:rPr lang="en-US" altLang="ko-KR" sz="2400" dirty="0"/>
              <a:t> </a:t>
            </a:r>
            <a:r>
              <a:rPr lang="ko-KR" altLang="ko-KR" sz="2400" dirty="0"/>
              <a:t>네트워크가</a:t>
            </a:r>
            <a:r>
              <a:rPr lang="en-US" altLang="ko-KR" sz="2400" dirty="0"/>
              <a:t> </a:t>
            </a:r>
            <a:r>
              <a:rPr lang="ko-KR" altLang="ko-KR" sz="2400" dirty="0" err="1"/>
              <a:t>있는경우</a:t>
            </a:r>
            <a:r>
              <a:rPr lang="en-US" altLang="ko-KR" sz="2400" dirty="0"/>
              <a:t> </a:t>
            </a:r>
            <a:r>
              <a:rPr lang="ko-KR" altLang="ko-KR" sz="2400" dirty="0"/>
              <a:t>해당</a:t>
            </a:r>
            <a:r>
              <a:rPr lang="en-US" altLang="ko-KR" sz="2400" dirty="0"/>
              <a:t> </a:t>
            </a:r>
            <a:r>
              <a:rPr lang="ko-KR" altLang="ko-KR" sz="2400" dirty="0" err="1"/>
              <a:t>네트워크어뎁터를</a:t>
            </a:r>
            <a:r>
              <a:rPr lang="en-US" altLang="ko-KR" sz="2400" dirty="0"/>
              <a:t> </a:t>
            </a:r>
            <a:r>
              <a:rPr lang="ko-KR" altLang="ko-KR" sz="2400" dirty="0"/>
              <a:t>비활성화</a:t>
            </a:r>
            <a:r>
              <a:rPr lang="en-US" altLang="ko-KR" sz="2400" dirty="0"/>
              <a:t> </a:t>
            </a:r>
            <a:r>
              <a:rPr lang="ko-KR" altLang="ko-KR" sz="2400" dirty="0" err="1"/>
              <a:t>해주어야한다</a:t>
            </a:r>
            <a:r>
              <a:rPr lang="en-US" altLang="ko-KR" sz="2400" dirty="0"/>
              <a:t>. </a:t>
            </a:r>
            <a:r>
              <a:rPr lang="ko-KR" altLang="ko-KR" sz="2400" dirty="0"/>
              <a:t>아니면</a:t>
            </a:r>
            <a:r>
              <a:rPr lang="en-US" altLang="ko-KR" sz="2400" dirty="0"/>
              <a:t> </a:t>
            </a:r>
            <a:r>
              <a:rPr lang="x-none" altLang="ko-KR" sz="2400" dirty="0"/>
              <a:t>network is unreachable</a:t>
            </a:r>
            <a:r>
              <a:rPr lang="ko-KR" altLang="ko-KR" sz="2400" dirty="0"/>
              <a:t>뜬다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079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902062C00396A4198C4DFF93458A2BA" ma:contentTypeVersion="2" ma:contentTypeDescription="새 문서를 만듭니다." ma:contentTypeScope="" ma:versionID="7e4240d67f1391d31bbbd87e3878a1e8">
  <xsd:schema xmlns:xsd="http://www.w3.org/2001/XMLSchema" xmlns:xs="http://www.w3.org/2001/XMLSchema" xmlns:p="http://schemas.microsoft.com/office/2006/metadata/properties" xmlns:ns3="4cbb314b-62d8-473b-a10a-a43cdfd7d0e9" targetNamespace="http://schemas.microsoft.com/office/2006/metadata/properties" ma:root="true" ma:fieldsID="8d0a1f407d7a438337bc10defdaf394d" ns3:_="">
    <xsd:import namespace="4cbb314b-62d8-473b-a10a-a43cdfd7d0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b314b-62d8-473b-a10a-a43cdfd7d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A3CAEE-42A4-4C8F-99CA-0F82F79D8B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8757B-AC04-486C-B3AB-B59D39F717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bb314b-62d8-473b-a10a-a43cdfd7d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11CDA-B44E-4753-8980-3A3650E8A0E0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4cbb314b-62d8-473b-a10a-a43cdfd7d0e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14303</TotalTime>
  <Words>1885</Words>
  <Application>Microsoft Office PowerPoint</Application>
  <PresentationFormat>와이드스크린</PresentationFormat>
  <Paragraphs>263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결과물</vt:lpstr>
      <vt:lpstr>목차</vt:lpstr>
      <vt:lpstr>개발환경</vt:lpstr>
      <vt:lpstr>Reference architecture</vt:lpstr>
      <vt:lpstr>라즈베리파이 OS</vt:lpstr>
      <vt:lpstr>라즈베리파이 인터넷 설정</vt:lpstr>
      <vt:lpstr>라즈베리 설정-카메라설정 </vt:lpstr>
      <vt:lpstr>라즈베리 설정-카메라설정</vt:lpstr>
      <vt:lpstr>라즈베리 설정-환경설정</vt:lpstr>
      <vt:lpstr>라즈베리 설정- opencv설치_4.1.2</vt:lpstr>
      <vt:lpstr>라즈베리 설정- opencv설치_3.4.0</vt:lpstr>
      <vt:lpstr>Tensorflow Lite설치</vt:lpstr>
      <vt:lpstr>카메라 전처리</vt:lpstr>
      <vt:lpstr>카메라 전처리- 색필터</vt:lpstr>
      <vt:lpstr>카메라 전처리- 색필터</vt:lpstr>
      <vt:lpstr>Contour찾기(윤곽 추적)</vt:lpstr>
      <vt:lpstr>findContours(image, mode, method) opencv 3.x</vt:lpstr>
      <vt:lpstr>findContours(image, mode, method) opencv 4.x</vt:lpstr>
      <vt:lpstr>Bounding rectangle 치기</vt:lpstr>
      <vt:lpstr>테두리 제거</vt:lpstr>
      <vt:lpstr>카메라 전처리- 결과</vt:lpstr>
      <vt:lpstr>모델 사용 테스트</vt:lpstr>
      <vt:lpstr>모델 사용 테스트_모델로드</vt:lpstr>
      <vt:lpstr>모델 사용 테스트_ tensor view 찾기</vt:lpstr>
      <vt:lpstr>모델 사용 테스트_ Invoke </vt:lpstr>
      <vt:lpstr>모델개발</vt:lpstr>
      <vt:lpstr>모델 개발</vt:lpstr>
      <vt:lpstr>자체개발 모델</vt:lpstr>
      <vt:lpstr>자체개발 모델</vt:lpstr>
      <vt:lpstr>Transfer Learning</vt:lpstr>
      <vt:lpstr>Transfer Learning</vt:lpstr>
      <vt:lpstr>Transfer Learning</vt:lpstr>
      <vt:lpstr>Transfer Learning</vt:lpstr>
      <vt:lpstr>모델 개발 결론</vt:lpstr>
      <vt:lpstr>계속 해야 할 것</vt:lpstr>
      <vt:lpstr>Convert to TensorFlow Lite</vt:lpstr>
      <vt:lpstr>Basic convert to tflite (none option)</vt:lpstr>
      <vt:lpstr>Convert to TensorFlow Lite(Post-training quantization)</vt:lpstr>
      <vt:lpstr>pruning model</vt:lpstr>
      <vt:lpstr>Convert to TensorFlow Lite(pruning model)</vt:lpstr>
      <vt:lpstr>Convert to TensorFlow Lite(pruning model)</vt:lpstr>
      <vt:lpstr>Convert to TensorFlow Lite(pruning model)</vt:lpstr>
      <vt:lpstr>Convert to TensorFlow Lite(pruning model)</vt:lpstr>
      <vt:lpstr>Convert to TensorFlow Lite(pruning model)</vt:lpstr>
      <vt:lpstr>기타 의논거리</vt:lpstr>
      <vt:lpstr>제안</vt:lpstr>
      <vt:lpstr>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홍승후</dc:creator>
  <cp:lastModifiedBy>홍승후</cp:lastModifiedBy>
  <cp:revision>83</cp:revision>
  <dcterms:created xsi:type="dcterms:W3CDTF">2020-01-18T14:53:20Z</dcterms:created>
  <dcterms:modified xsi:type="dcterms:W3CDTF">2020-01-30T11:54:05Z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0x0101007902062C00396A4198C4DFF93458A2BA</vt:lpwstr>
  </property>
</Properties>
</file>